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42"/>
  </p:notesMasterIdLst>
  <p:sldIdLst>
    <p:sldId id="256" r:id="rId5"/>
    <p:sldId id="257" r:id="rId6"/>
    <p:sldId id="258" r:id="rId7"/>
    <p:sldId id="283" r:id="rId8"/>
    <p:sldId id="281" r:id="rId9"/>
    <p:sldId id="282" r:id="rId10"/>
    <p:sldId id="259" r:id="rId11"/>
    <p:sldId id="266" r:id="rId12"/>
    <p:sldId id="288" r:id="rId13"/>
    <p:sldId id="289" r:id="rId14"/>
    <p:sldId id="260" r:id="rId15"/>
    <p:sldId id="291" r:id="rId16"/>
    <p:sldId id="261" r:id="rId17"/>
    <p:sldId id="263" r:id="rId18"/>
    <p:sldId id="265" r:id="rId19"/>
    <p:sldId id="285" r:id="rId20"/>
    <p:sldId id="290" r:id="rId21"/>
    <p:sldId id="280" r:id="rId22"/>
    <p:sldId id="268" r:id="rId23"/>
    <p:sldId id="287" r:id="rId24"/>
    <p:sldId id="264" r:id="rId25"/>
    <p:sldId id="292" r:id="rId26"/>
    <p:sldId id="267" r:id="rId27"/>
    <p:sldId id="273" r:id="rId28"/>
    <p:sldId id="269" r:id="rId29"/>
    <p:sldId id="286" r:id="rId30"/>
    <p:sldId id="272" r:id="rId31"/>
    <p:sldId id="271" r:id="rId32"/>
    <p:sldId id="270" r:id="rId33"/>
    <p:sldId id="274" r:id="rId34"/>
    <p:sldId id="276" r:id="rId35"/>
    <p:sldId id="293" r:id="rId36"/>
    <p:sldId id="277" r:id="rId37"/>
    <p:sldId id="278" r:id="rId38"/>
    <p:sldId id="279" r:id="rId39"/>
    <p:sldId id="275" r:id="rId40"/>
    <p:sldId id="28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0B5F5-C82E-4562-A5B7-9CFE5C870ABE}" v="186" dt="2021-10-01T07:53:21.815"/>
    <p1510:client id="{2EF99499-2EE9-4BFA-9D4F-D77B20917464}" v="2" dt="2021-10-01T16:46:17.204"/>
    <p1510:client id="{3261C511-53EB-410F-81DC-DBF834DBE2E7}" v="7" dt="2021-10-01T12:13:36.172"/>
    <p1510:client id="{37AF17B1-70CB-4787-9302-AA7FD904C8BD}" v="2" dt="2021-10-01T02:27:37.483"/>
    <p1510:client id="{3B77B3CE-49B5-4D9F-B02D-FCC7C09A2901}" v="18" dt="2021-10-05T18:00:00.317"/>
    <p1510:client id="{496A692D-B258-43BD-9651-7638FB4DB610}" v="4" dt="2021-10-05T17:58:50.480"/>
    <p1510:client id="{53CCF74D-B947-4993-82F4-0D53282839B0}" v="4" dt="2021-10-01T00:20:09.211"/>
    <p1510:client id="{66D9400B-0149-48CA-88C6-33AF43E54130}" v="501" dt="2021-10-01T16:24:52.700"/>
    <p1510:client id="{7B1D5EE2-439A-466C-84A3-2D468E9A8804}" v="8" dt="2021-10-01T15:44:17.862"/>
    <p1510:client id="{7D97272F-6559-496C-96A6-AB55B4DED029}" v="921" dt="2021-10-01T12:05:08.921"/>
    <p1510:client id="{A932E4F8-0C68-484C-AE1C-B284AB8CCD2F}" v="3" dt="2021-10-01T08:03:12.656"/>
    <p1510:client id="{B01A10B5-EA3A-4C0B-9E44-B183F87F4770}" v="3" dt="2021-10-01T14:38:26.256"/>
    <p1510:client id="{C099C66E-2A8A-43D2-93F0-0802565B7174}" v="44" dt="2021-10-01T12:15:14.515"/>
    <p1510:client id="{CAFA2DBA-D1B5-4110-8081-9A80A9B70DEB}" v="12" dt="2021-10-01T13:43:34.313"/>
    <p1510:client id="{DEF16265-DD75-4719-B6C4-C83A15AED4BF}" v="372" dt="2021-10-01T00:52:45.172"/>
    <p1510:client id="{F7CCC909-773F-4382-960C-BB6E90C9A705}" v="35" dt="2021-10-01T15:11:56.334"/>
    <p1510:client id="{FC704B9D-3EE1-4AC2-8694-4ECA30803BF0}" v="4" dt="2021-10-05T17:57:58.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 Mahajan" userId="S::101354622@georgebrown.ca::0499205a-876c-480b-b60c-2c84dccbdf92" providerId="AD" clId="Web-{66D9400B-0149-48CA-88C6-33AF43E54130}"/>
    <pc:docChg chg="modSld">
      <pc:chgData name="Rishab Mahajan" userId="S::101354622@georgebrown.ca::0499205a-876c-480b-b60c-2c84dccbdf92" providerId="AD" clId="Web-{66D9400B-0149-48CA-88C6-33AF43E54130}" dt="2021-10-01T16:23:01.011" v="482"/>
      <pc:docMkLst>
        <pc:docMk/>
      </pc:docMkLst>
      <pc:sldChg chg="addSp modSp">
        <pc:chgData name="Rishab Mahajan" userId="S::101354622@georgebrown.ca::0499205a-876c-480b-b60c-2c84dccbdf92" providerId="AD" clId="Web-{66D9400B-0149-48CA-88C6-33AF43E54130}" dt="2021-10-01T16:23:01.011" v="482"/>
        <pc:sldMkLst>
          <pc:docMk/>
          <pc:sldMk cId="1153642650" sldId="279"/>
        </pc:sldMkLst>
        <pc:spChg chg="mod">
          <ac:chgData name="Rishab Mahajan" userId="S::101354622@georgebrown.ca::0499205a-876c-480b-b60c-2c84dccbdf92" providerId="AD" clId="Web-{66D9400B-0149-48CA-88C6-33AF43E54130}" dt="2021-10-01T16:12:50.130" v="284" actId="1076"/>
          <ac:spMkLst>
            <pc:docMk/>
            <pc:sldMk cId="1153642650" sldId="279"/>
            <ac:spMk id="17" creationId="{300278CE-1075-421D-8C5C-E7C1B7689184}"/>
          </ac:spMkLst>
        </pc:spChg>
        <pc:spChg chg="mod">
          <ac:chgData name="Rishab Mahajan" userId="S::101354622@georgebrown.ca::0499205a-876c-480b-b60c-2c84dccbdf92" providerId="AD" clId="Web-{66D9400B-0149-48CA-88C6-33AF43E54130}" dt="2021-10-01T16:12:53.584" v="285" actId="1076"/>
          <ac:spMkLst>
            <pc:docMk/>
            <pc:sldMk cId="1153642650" sldId="279"/>
            <ac:spMk id="18" creationId="{02A6E6A9-237F-495B-AFC1-8AF1F08C1DA5}"/>
          </ac:spMkLst>
        </pc:spChg>
        <pc:graphicFrameChg chg="add mod modGraphic">
          <ac:chgData name="Rishab Mahajan" userId="S::101354622@georgebrown.ca::0499205a-876c-480b-b60c-2c84dccbdf92" providerId="AD" clId="Web-{66D9400B-0149-48CA-88C6-33AF43E54130}" dt="2021-10-01T16:23:01.011" v="482"/>
          <ac:graphicFrameMkLst>
            <pc:docMk/>
            <pc:sldMk cId="1153642650" sldId="279"/>
            <ac:graphicFrameMk id="7" creationId="{1EB856FC-9575-4FD7-9DB3-75D5A265A6BA}"/>
          </ac:graphicFrameMkLst>
        </pc:graphicFrameChg>
      </pc:sldChg>
    </pc:docChg>
  </pc:docChgLst>
  <pc:docChgLst>
    <pc:chgData name="Shaurya Negi" userId="S::101372208@georgebrown.ca::767ae3e2-298a-4a5a-b47c-2c2f92073513" providerId="AD" clId="Web-{B01A10B5-EA3A-4C0B-9E44-B183F87F4770}"/>
    <pc:docChg chg="modSld">
      <pc:chgData name="Shaurya Negi" userId="S::101372208@georgebrown.ca::767ae3e2-298a-4a5a-b47c-2c2f92073513" providerId="AD" clId="Web-{B01A10B5-EA3A-4C0B-9E44-B183F87F4770}" dt="2021-10-01T14:38:22.834" v="1" actId="20577"/>
      <pc:docMkLst>
        <pc:docMk/>
      </pc:docMkLst>
      <pc:sldChg chg="modSp">
        <pc:chgData name="Shaurya Negi" userId="S::101372208@georgebrown.ca::767ae3e2-298a-4a5a-b47c-2c2f92073513" providerId="AD" clId="Web-{B01A10B5-EA3A-4C0B-9E44-B183F87F4770}" dt="2021-10-01T14:38:22.834" v="1" actId="20577"/>
        <pc:sldMkLst>
          <pc:docMk/>
          <pc:sldMk cId="3072931057" sldId="265"/>
        </pc:sldMkLst>
        <pc:spChg chg="mod">
          <ac:chgData name="Shaurya Negi" userId="S::101372208@georgebrown.ca::767ae3e2-298a-4a5a-b47c-2c2f92073513" providerId="AD" clId="Web-{B01A10B5-EA3A-4C0B-9E44-B183F87F4770}" dt="2021-10-01T14:38:22.834" v="1" actId="20577"/>
          <ac:spMkLst>
            <pc:docMk/>
            <pc:sldMk cId="3072931057" sldId="265"/>
            <ac:spMk id="3" creationId="{8B55C2D2-6EA1-49ED-BD73-D70032730E30}"/>
          </ac:spMkLst>
        </pc:spChg>
      </pc:sldChg>
    </pc:docChg>
  </pc:docChgLst>
  <pc:docChgLst>
    <pc:chgData name="Krish Shah" userId="S::101363412@georgebrown.ca::3409d91b-d512-4fde-99f2-2de52385c98f" providerId="AD" clId="Web-{F7CCC909-773F-4382-960C-BB6E90C9A705}"/>
    <pc:docChg chg="modSld">
      <pc:chgData name="Krish Shah" userId="S::101363412@georgebrown.ca::3409d91b-d512-4fde-99f2-2de52385c98f" providerId="AD" clId="Web-{F7CCC909-773F-4382-960C-BB6E90C9A705}" dt="2021-10-01T15:11:56.334" v="30" actId="14100"/>
      <pc:docMkLst>
        <pc:docMk/>
      </pc:docMkLst>
      <pc:sldChg chg="addSp delSp modSp">
        <pc:chgData name="Krish Shah" userId="S::101363412@georgebrown.ca::3409d91b-d512-4fde-99f2-2de52385c98f" providerId="AD" clId="Web-{F7CCC909-773F-4382-960C-BB6E90C9A705}" dt="2021-10-01T15:11:56.334" v="30" actId="14100"/>
        <pc:sldMkLst>
          <pc:docMk/>
          <pc:sldMk cId="1153642650" sldId="279"/>
        </pc:sldMkLst>
        <pc:picChg chg="add mod">
          <ac:chgData name="Krish Shah" userId="S::101363412@georgebrown.ca::3409d91b-d512-4fde-99f2-2de52385c98f" providerId="AD" clId="Web-{F7CCC909-773F-4382-960C-BB6E90C9A705}" dt="2021-10-01T15:10:45.693" v="17" actId="1076"/>
          <ac:picMkLst>
            <pc:docMk/>
            <pc:sldMk cId="1153642650" sldId="279"/>
            <ac:picMk id="3" creationId="{91CE4043-8644-4D9B-BAB7-76E85D32F5A9}"/>
          </ac:picMkLst>
        </pc:picChg>
        <pc:picChg chg="del">
          <ac:chgData name="Krish Shah" userId="S::101363412@georgebrown.ca::3409d91b-d512-4fde-99f2-2de52385c98f" providerId="AD" clId="Web-{F7CCC909-773F-4382-960C-BB6E90C9A705}" dt="2021-10-01T15:09:49.709" v="2"/>
          <ac:picMkLst>
            <pc:docMk/>
            <pc:sldMk cId="1153642650" sldId="279"/>
            <ac:picMk id="4" creationId="{EA9FB012-1E01-4511-84A7-9E33800594AB}"/>
          </ac:picMkLst>
        </pc:picChg>
        <pc:picChg chg="add mod">
          <ac:chgData name="Krish Shah" userId="S::101363412@georgebrown.ca::3409d91b-d512-4fde-99f2-2de52385c98f" providerId="AD" clId="Web-{F7CCC909-773F-4382-960C-BB6E90C9A705}" dt="2021-10-01T15:11:25.647" v="26" actId="14100"/>
          <ac:picMkLst>
            <pc:docMk/>
            <pc:sldMk cId="1153642650" sldId="279"/>
            <ac:picMk id="5" creationId="{5D6E3C4E-69DB-4D9A-8BC1-72B1B746D0C5}"/>
          </ac:picMkLst>
        </pc:picChg>
        <pc:picChg chg="add mod">
          <ac:chgData name="Krish Shah" userId="S::101363412@georgebrown.ca::3409d91b-d512-4fde-99f2-2de52385c98f" providerId="AD" clId="Web-{F7CCC909-773F-4382-960C-BB6E90C9A705}" dt="2021-10-01T15:11:05.865" v="22" actId="1076"/>
          <ac:picMkLst>
            <pc:docMk/>
            <pc:sldMk cId="1153642650" sldId="279"/>
            <ac:picMk id="6" creationId="{64D41750-56D1-4F2F-9DE9-C7D5C06CF4A5}"/>
          </ac:picMkLst>
        </pc:picChg>
        <pc:picChg chg="del">
          <ac:chgData name="Krish Shah" userId="S::101363412@georgebrown.ca::3409d91b-d512-4fde-99f2-2de52385c98f" providerId="AD" clId="Web-{F7CCC909-773F-4382-960C-BB6E90C9A705}" dt="2021-10-01T15:09:49.740" v="3"/>
          <ac:picMkLst>
            <pc:docMk/>
            <pc:sldMk cId="1153642650" sldId="279"/>
            <ac:picMk id="7" creationId="{0BAA8286-B12A-4FC2-ABFE-1B642AB2123B}"/>
          </ac:picMkLst>
        </pc:picChg>
        <pc:picChg chg="del">
          <ac:chgData name="Krish Shah" userId="S::101363412@georgebrown.ca::3409d91b-d512-4fde-99f2-2de52385c98f" providerId="AD" clId="Web-{F7CCC909-773F-4382-960C-BB6E90C9A705}" dt="2021-10-01T15:09:49.771" v="4"/>
          <ac:picMkLst>
            <pc:docMk/>
            <pc:sldMk cId="1153642650" sldId="279"/>
            <ac:picMk id="9" creationId="{5F0B4D4C-9B88-48A5-892E-4FAC567B62BB}"/>
          </ac:picMkLst>
        </pc:picChg>
        <pc:picChg chg="del">
          <ac:chgData name="Krish Shah" userId="S::101363412@georgebrown.ca::3409d91b-d512-4fde-99f2-2de52385c98f" providerId="AD" clId="Web-{F7CCC909-773F-4382-960C-BB6E90C9A705}" dt="2021-10-01T15:09:49.802" v="5"/>
          <ac:picMkLst>
            <pc:docMk/>
            <pc:sldMk cId="1153642650" sldId="279"/>
            <ac:picMk id="16" creationId="{61E1231E-33CE-4A1A-AA6C-42BD30FBFDC3}"/>
          </ac:picMkLst>
        </pc:picChg>
        <pc:picChg chg="add mod">
          <ac:chgData name="Krish Shah" userId="S::101363412@georgebrown.ca::3409d91b-d512-4fde-99f2-2de52385c98f" providerId="AD" clId="Web-{F7CCC909-773F-4382-960C-BB6E90C9A705}" dt="2021-10-01T15:11:56.334" v="30" actId="14100"/>
          <ac:picMkLst>
            <pc:docMk/>
            <pc:sldMk cId="1153642650" sldId="279"/>
            <ac:picMk id="19" creationId="{240E1EA6-4460-4FB3-B894-F89EC0514E4D}"/>
          </ac:picMkLst>
        </pc:picChg>
      </pc:sldChg>
    </pc:docChg>
  </pc:docChgLst>
  <pc:docChgLst>
    <pc:chgData name="Shaurya Negi" userId="S::101372208@georgebrown.ca::767ae3e2-298a-4a5a-b47c-2c2f92073513" providerId="AD" clId="Web-{496A692D-B258-43BD-9651-7638FB4DB610}"/>
    <pc:docChg chg="modSld">
      <pc:chgData name="Shaurya Negi" userId="S::101372208@georgebrown.ca::767ae3e2-298a-4a5a-b47c-2c2f92073513" providerId="AD" clId="Web-{496A692D-B258-43BD-9651-7638FB4DB610}" dt="2021-10-05T17:58:50.480" v="3"/>
      <pc:docMkLst>
        <pc:docMk/>
      </pc:docMkLst>
      <pc:sldChg chg="addSp delSp modSp">
        <pc:chgData name="Shaurya Negi" userId="S::101372208@georgebrown.ca::767ae3e2-298a-4a5a-b47c-2c2f92073513" providerId="AD" clId="Web-{496A692D-B258-43BD-9651-7638FB4DB610}" dt="2021-10-05T17:58:50.480" v="3"/>
        <pc:sldMkLst>
          <pc:docMk/>
          <pc:sldMk cId="527393770" sldId="277"/>
        </pc:sldMkLst>
        <pc:picChg chg="del">
          <ac:chgData name="Shaurya Negi" userId="S::101372208@georgebrown.ca::767ae3e2-298a-4a5a-b47c-2c2f92073513" providerId="AD" clId="Web-{496A692D-B258-43BD-9651-7638FB4DB610}" dt="2021-10-05T17:58:44.746" v="0"/>
          <ac:picMkLst>
            <pc:docMk/>
            <pc:sldMk cId="527393770" sldId="277"/>
            <ac:picMk id="2" creationId="{5C0FD4EC-BC95-4600-B3DC-5556875DCFA7}"/>
          </ac:picMkLst>
        </pc:picChg>
        <pc:picChg chg="del">
          <ac:chgData name="Shaurya Negi" userId="S::101372208@georgebrown.ca::767ae3e2-298a-4a5a-b47c-2c2f92073513" providerId="AD" clId="Web-{496A692D-B258-43BD-9651-7638FB4DB610}" dt="2021-10-05T17:58:50.480" v="3"/>
          <ac:picMkLst>
            <pc:docMk/>
            <pc:sldMk cId="527393770" sldId="277"/>
            <ac:picMk id="3" creationId="{D9DBA1EC-787D-4BAD-9F75-5907B5ADEDAF}"/>
          </ac:picMkLst>
        </pc:picChg>
        <pc:picChg chg="add mod">
          <ac:chgData name="Shaurya Negi" userId="S::101372208@georgebrown.ca::767ae3e2-298a-4a5a-b47c-2c2f92073513" providerId="AD" clId="Web-{496A692D-B258-43BD-9651-7638FB4DB610}" dt="2021-10-05T17:58:48.949" v="2" actId="1076"/>
          <ac:picMkLst>
            <pc:docMk/>
            <pc:sldMk cId="527393770" sldId="277"/>
            <ac:picMk id="4" creationId="{7917C669-E33C-4079-ABA6-BB80A573B6BB}"/>
          </ac:picMkLst>
        </pc:picChg>
      </pc:sldChg>
    </pc:docChg>
  </pc:docChgLst>
  <pc:docChgLst>
    <pc:chgData name="Shaurya Negi" userId="S::101372208@georgebrown.ca::767ae3e2-298a-4a5a-b47c-2c2f92073513" providerId="AD" clId="Web-{3B77B3CE-49B5-4D9F-B02D-FCC7C09A2901}"/>
    <pc:docChg chg="modSld">
      <pc:chgData name="Shaurya Negi" userId="S::101372208@georgebrown.ca::767ae3e2-298a-4a5a-b47c-2c2f92073513" providerId="AD" clId="Web-{3B77B3CE-49B5-4D9F-B02D-FCC7C09A2901}" dt="2021-10-05T18:00:00.317" v="16" actId="14100"/>
      <pc:docMkLst>
        <pc:docMk/>
      </pc:docMkLst>
      <pc:sldChg chg="addSp modSp">
        <pc:chgData name="Shaurya Negi" userId="S::101372208@georgebrown.ca::767ae3e2-298a-4a5a-b47c-2c2f92073513" providerId="AD" clId="Web-{3B77B3CE-49B5-4D9F-B02D-FCC7C09A2901}" dt="2021-10-05T18:00:00.317" v="16" actId="14100"/>
        <pc:sldMkLst>
          <pc:docMk/>
          <pc:sldMk cId="527393770" sldId="277"/>
        </pc:sldMkLst>
        <pc:picChg chg="mod">
          <ac:chgData name="Shaurya Negi" userId="S::101372208@georgebrown.ca::767ae3e2-298a-4a5a-b47c-2c2f92073513" providerId="AD" clId="Web-{3B77B3CE-49B5-4D9F-B02D-FCC7C09A2901}" dt="2021-10-05T17:59:52.770" v="13" actId="14100"/>
          <ac:picMkLst>
            <pc:docMk/>
            <pc:sldMk cId="527393770" sldId="277"/>
            <ac:picMk id="4" creationId="{7917C669-E33C-4079-ABA6-BB80A573B6BB}"/>
          </ac:picMkLst>
        </pc:picChg>
        <pc:picChg chg="add mod">
          <ac:chgData name="Shaurya Negi" userId="S::101372208@georgebrown.ca::767ae3e2-298a-4a5a-b47c-2c2f92073513" providerId="AD" clId="Web-{3B77B3CE-49B5-4D9F-B02D-FCC7C09A2901}" dt="2021-10-05T18:00:00.317" v="16" actId="14100"/>
          <ac:picMkLst>
            <pc:docMk/>
            <pc:sldMk cId="527393770" sldId="277"/>
            <ac:picMk id="5" creationId="{F07CB8F3-FD37-4ADD-B043-D3B84E8FF251}"/>
          </ac:picMkLst>
        </pc:picChg>
      </pc:sldChg>
    </pc:docChg>
  </pc:docChgLst>
  <pc:docChgLst>
    <pc:chgData name="Shaurya Negi" userId="S::101372208@georgebrown.ca::767ae3e2-298a-4a5a-b47c-2c2f92073513" providerId="AD" clId="Web-{C099C66E-2A8A-43D2-93F0-0802565B7174}"/>
    <pc:docChg chg="modSld">
      <pc:chgData name="Shaurya Negi" userId="S::101372208@georgebrown.ca::767ae3e2-298a-4a5a-b47c-2c2f92073513" providerId="AD" clId="Web-{C099C66E-2A8A-43D2-93F0-0802565B7174}" dt="2021-10-01T12:15:13.624" v="22" actId="20577"/>
      <pc:docMkLst>
        <pc:docMk/>
      </pc:docMkLst>
      <pc:sldChg chg="addSp modSp">
        <pc:chgData name="Shaurya Negi" userId="S::101372208@georgebrown.ca::767ae3e2-298a-4a5a-b47c-2c2f92073513" providerId="AD" clId="Web-{C099C66E-2A8A-43D2-93F0-0802565B7174}" dt="2021-10-01T12:15:13.624" v="22" actId="20577"/>
        <pc:sldMkLst>
          <pc:docMk/>
          <pc:sldMk cId="1153642650" sldId="279"/>
        </pc:sldMkLst>
        <pc:spChg chg="add mod">
          <ac:chgData name="Shaurya Negi" userId="S::101372208@georgebrown.ca::767ae3e2-298a-4a5a-b47c-2c2f92073513" providerId="AD" clId="Web-{C099C66E-2A8A-43D2-93F0-0802565B7174}" dt="2021-10-01T12:15:13.624" v="22" actId="20577"/>
          <ac:spMkLst>
            <pc:docMk/>
            <pc:sldMk cId="1153642650" sldId="279"/>
            <ac:spMk id="2" creationId="{EEFE6D89-2977-4C20-8BB5-80EF861DB250}"/>
          </ac:spMkLst>
        </pc:spChg>
      </pc:sldChg>
    </pc:docChg>
  </pc:docChgLst>
  <pc:docChgLst>
    <pc:chgData name="Reshma Madhavankutty" userId="S::101357044@georgebrown.ca::5ad0dd6e-4f15-40c9-a316-f9a53cb9211e" providerId="AD" clId="Web-{CAFA2DBA-D1B5-4110-8081-9A80A9B70DEB}"/>
    <pc:docChg chg="modSld">
      <pc:chgData name="Reshma Madhavankutty" userId="S::101357044@georgebrown.ca::5ad0dd6e-4f15-40c9-a316-f9a53cb9211e" providerId="AD" clId="Web-{CAFA2DBA-D1B5-4110-8081-9A80A9B70DEB}" dt="2021-10-01T13:43:34.313" v="9" actId="20577"/>
      <pc:docMkLst>
        <pc:docMk/>
      </pc:docMkLst>
      <pc:sldChg chg="modSp">
        <pc:chgData name="Reshma Madhavankutty" userId="S::101357044@georgebrown.ca::5ad0dd6e-4f15-40c9-a316-f9a53cb9211e" providerId="AD" clId="Web-{CAFA2DBA-D1B5-4110-8081-9A80A9B70DEB}" dt="2021-10-01T13:42:38.844" v="1" actId="20577"/>
        <pc:sldMkLst>
          <pc:docMk/>
          <pc:sldMk cId="2897604417" sldId="259"/>
        </pc:sldMkLst>
        <pc:spChg chg="mod">
          <ac:chgData name="Reshma Madhavankutty" userId="S::101357044@georgebrown.ca::5ad0dd6e-4f15-40c9-a316-f9a53cb9211e" providerId="AD" clId="Web-{CAFA2DBA-D1B5-4110-8081-9A80A9B70DEB}" dt="2021-10-01T13:42:38.844" v="1" actId="20577"/>
          <ac:spMkLst>
            <pc:docMk/>
            <pc:sldMk cId="2897604417" sldId="259"/>
            <ac:spMk id="4" creationId="{ED334DBB-D2E2-4341-984D-B018571C9BF7}"/>
          </ac:spMkLst>
        </pc:spChg>
      </pc:sldChg>
      <pc:sldChg chg="modSp">
        <pc:chgData name="Reshma Madhavankutty" userId="S::101357044@georgebrown.ca::5ad0dd6e-4f15-40c9-a316-f9a53cb9211e" providerId="AD" clId="Web-{CAFA2DBA-D1B5-4110-8081-9A80A9B70DEB}" dt="2021-10-01T13:43:34.313" v="9" actId="20577"/>
        <pc:sldMkLst>
          <pc:docMk/>
          <pc:sldMk cId="3072931057" sldId="265"/>
        </pc:sldMkLst>
        <pc:spChg chg="mod">
          <ac:chgData name="Reshma Madhavankutty" userId="S::101357044@georgebrown.ca::5ad0dd6e-4f15-40c9-a316-f9a53cb9211e" providerId="AD" clId="Web-{CAFA2DBA-D1B5-4110-8081-9A80A9B70DEB}" dt="2021-10-01T13:43:34.313" v="9" actId="20577"/>
          <ac:spMkLst>
            <pc:docMk/>
            <pc:sldMk cId="3072931057" sldId="265"/>
            <ac:spMk id="3" creationId="{8B55C2D2-6EA1-49ED-BD73-D70032730E30}"/>
          </ac:spMkLst>
        </pc:spChg>
      </pc:sldChg>
    </pc:docChg>
  </pc:docChgLst>
  <pc:docChgLst>
    <pc:chgData name="Shaurya Negi" userId="S::101372208@georgebrown.ca::767ae3e2-298a-4a5a-b47c-2c2f92073513" providerId="AD" clId="Web-{FC704B9D-3EE1-4AC2-8694-4ECA30803BF0}"/>
    <pc:docChg chg="modSld">
      <pc:chgData name="Shaurya Negi" userId="S::101372208@georgebrown.ca::767ae3e2-298a-4a5a-b47c-2c2f92073513" providerId="AD" clId="Web-{FC704B9D-3EE1-4AC2-8694-4ECA30803BF0}" dt="2021-10-05T17:57:58.136" v="3" actId="1076"/>
      <pc:docMkLst>
        <pc:docMk/>
      </pc:docMkLst>
      <pc:sldChg chg="addSp delSp modSp">
        <pc:chgData name="Shaurya Negi" userId="S::101372208@georgebrown.ca::767ae3e2-298a-4a5a-b47c-2c2f92073513" providerId="AD" clId="Web-{FC704B9D-3EE1-4AC2-8694-4ECA30803BF0}" dt="2021-10-05T17:57:58.136" v="3" actId="1076"/>
        <pc:sldMkLst>
          <pc:docMk/>
          <pc:sldMk cId="755154494" sldId="275"/>
        </pc:sldMkLst>
        <pc:spChg chg="add del mod">
          <ac:chgData name="Shaurya Negi" userId="S::101372208@georgebrown.ca::767ae3e2-298a-4a5a-b47c-2c2f92073513" providerId="AD" clId="Web-{FC704B9D-3EE1-4AC2-8694-4ECA30803BF0}" dt="2021-10-05T17:57:51.589" v="1"/>
          <ac:spMkLst>
            <pc:docMk/>
            <pc:sldMk cId="755154494" sldId="275"/>
            <ac:spMk id="3" creationId="{64AB2BD5-13D6-4C1B-A872-26296E0119F3}"/>
          </ac:spMkLst>
        </pc:spChg>
        <pc:picChg chg="add mod ord">
          <ac:chgData name="Shaurya Negi" userId="S::101372208@georgebrown.ca::767ae3e2-298a-4a5a-b47c-2c2f92073513" providerId="AD" clId="Web-{FC704B9D-3EE1-4AC2-8694-4ECA30803BF0}" dt="2021-10-05T17:57:58.136" v="3" actId="1076"/>
          <ac:picMkLst>
            <pc:docMk/>
            <pc:sldMk cId="755154494" sldId="275"/>
            <ac:picMk id="4" creationId="{CC0FBCEE-6CCC-4976-9212-65A11D65F248}"/>
          </ac:picMkLst>
        </pc:picChg>
        <pc:picChg chg="del">
          <ac:chgData name="Shaurya Negi" userId="S::101372208@georgebrown.ca::767ae3e2-298a-4a5a-b47c-2c2f92073513" providerId="AD" clId="Web-{FC704B9D-3EE1-4AC2-8694-4ECA30803BF0}" dt="2021-10-05T17:57:49.574" v="0"/>
          <ac:picMkLst>
            <pc:docMk/>
            <pc:sldMk cId="755154494" sldId="275"/>
            <ac:picMk id="7" creationId="{64A664BA-F4B3-43F1-84EC-D207C3D9705B}"/>
          </ac:picMkLst>
        </pc:picChg>
      </pc:sldChg>
    </pc:docChg>
  </pc:docChgLst>
  <pc:docChgLst>
    <pc:chgData name="Shaurya Negi" userId="S::101372208@georgebrown.ca::767ae3e2-298a-4a5a-b47c-2c2f92073513" providerId="AD" clId="Web-{2EF99499-2EE9-4BFA-9D4F-D77B20917464}"/>
    <pc:docChg chg="addSld delSld">
      <pc:chgData name="Shaurya Negi" userId="S::101372208@georgebrown.ca::767ae3e2-298a-4a5a-b47c-2c2f92073513" providerId="AD" clId="Web-{2EF99499-2EE9-4BFA-9D4F-D77B20917464}" dt="2021-10-01T16:46:17.204" v="1"/>
      <pc:docMkLst>
        <pc:docMk/>
      </pc:docMkLst>
      <pc:sldChg chg="new del">
        <pc:chgData name="Shaurya Negi" userId="S::101372208@georgebrown.ca::767ae3e2-298a-4a5a-b47c-2c2f92073513" providerId="AD" clId="Web-{2EF99499-2EE9-4BFA-9D4F-D77B20917464}" dt="2021-10-01T16:46:17.204" v="1"/>
        <pc:sldMkLst>
          <pc:docMk/>
          <pc:sldMk cId="209566691" sldId="294"/>
        </pc:sldMkLst>
      </pc:sldChg>
    </pc:docChg>
  </pc:docChgLst>
  <pc:docChgLst>
    <pc:chgData name="Krish Shah" userId="S::101363412@georgebrown.ca::3409d91b-d512-4fde-99f2-2de52385c98f" providerId="AD" clId="Web-{7B1D5EE2-439A-466C-84A3-2D468E9A8804}"/>
    <pc:docChg chg="modSld">
      <pc:chgData name="Krish Shah" userId="S::101363412@georgebrown.ca::3409d91b-d512-4fde-99f2-2de52385c98f" providerId="AD" clId="Web-{7B1D5EE2-439A-466C-84A3-2D468E9A8804}" dt="2021-10-01T15:44:17.862" v="6" actId="1076"/>
      <pc:docMkLst>
        <pc:docMk/>
      </pc:docMkLst>
      <pc:sldChg chg="addSp delSp modSp">
        <pc:chgData name="Krish Shah" userId="S::101363412@georgebrown.ca::3409d91b-d512-4fde-99f2-2de52385c98f" providerId="AD" clId="Web-{7B1D5EE2-439A-466C-84A3-2D468E9A8804}" dt="2021-10-01T15:44:17.862" v="6" actId="1076"/>
        <pc:sldMkLst>
          <pc:docMk/>
          <pc:sldMk cId="1153642650" sldId="279"/>
        </pc:sldMkLst>
        <pc:picChg chg="add mod">
          <ac:chgData name="Krish Shah" userId="S::101363412@georgebrown.ca::3409d91b-d512-4fde-99f2-2de52385c98f" providerId="AD" clId="Web-{7B1D5EE2-439A-466C-84A3-2D468E9A8804}" dt="2021-10-01T15:44:17.862" v="6" actId="1076"/>
          <ac:picMkLst>
            <pc:docMk/>
            <pc:sldMk cId="1153642650" sldId="279"/>
            <ac:picMk id="4" creationId="{68DEF1B0-FFF1-4D55-A8EC-95F40F3E1B6D}"/>
          </ac:picMkLst>
        </pc:picChg>
        <pc:picChg chg="del">
          <ac:chgData name="Krish Shah" userId="S::101363412@georgebrown.ca::3409d91b-d512-4fde-99f2-2de52385c98f" providerId="AD" clId="Web-{7B1D5EE2-439A-466C-84A3-2D468E9A8804}" dt="2021-10-01T15:43:51.142" v="1"/>
          <ac:picMkLst>
            <pc:docMk/>
            <pc:sldMk cId="1153642650" sldId="279"/>
            <ac:picMk id="19" creationId="{240E1EA6-4460-4FB3-B894-F89EC0514E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7AC00-12AC-4E7E-8670-BCF194130855}" type="datetimeFigureOut">
              <a:rPr lang="en-IN" smtClean="0"/>
              <a:t>05-10-2021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440A7-0ABC-4C4C-B509-0ECCBD5915AA}" type="slidenum">
              <a:rPr lang="en-IN" smtClean="0"/>
              <a:t>‹#›</a:t>
            </a:fld>
            <a:endParaRPr lang="en-IN"/>
          </a:p>
        </p:txBody>
      </p:sp>
    </p:spTree>
    <p:extLst>
      <p:ext uri="{BB962C8B-B14F-4D97-AF65-F5344CB8AC3E}">
        <p14:creationId xmlns:p14="http://schemas.microsoft.com/office/powerpoint/2010/main" val="331828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4D440A7-0ABC-4C4C-B509-0ECCBD5915AA}" type="slidenum">
              <a:rPr lang="en-IN" smtClean="0"/>
              <a:t>14</a:t>
            </a:fld>
            <a:endParaRPr lang="en-IN"/>
          </a:p>
        </p:txBody>
      </p:sp>
    </p:spTree>
    <p:extLst>
      <p:ext uri="{BB962C8B-B14F-4D97-AF65-F5344CB8AC3E}">
        <p14:creationId xmlns:p14="http://schemas.microsoft.com/office/powerpoint/2010/main" val="89977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138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FE91812-983F-489B-88FD-58B36592F04B}" type="datetimeFigureOut">
              <a:rPr lang="en-IN" smtClean="0"/>
              <a:t>05-10-2021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285095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212584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9901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3311352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17427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981672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1389124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425547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155004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1812-983F-489B-88FD-58B36592F04B}" type="datetimeFigureOut">
              <a:rPr lang="en-IN" smtClean="0"/>
              <a:t>05-10-2021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428467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E91812-983F-489B-88FD-58B36592F04B}" type="datetimeFigureOut">
              <a:rPr lang="en-IN" smtClean="0"/>
              <a:t>05-10-2021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156614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E91812-983F-489B-88FD-58B36592F04B}" type="datetimeFigureOut">
              <a:rPr lang="en-IN" smtClean="0"/>
              <a:t>05-10-2021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229369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E91812-983F-489B-88FD-58B36592F04B}" type="datetimeFigureOut">
              <a:rPr lang="en-IN" smtClean="0"/>
              <a:t>05-10-2021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250043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91812-983F-489B-88FD-58B36592F04B}" type="datetimeFigureOut">
              <a:rPr lang="en-IN" smtClean="0"/>
              <a:t>05-10-2021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86573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E91812-983F-489B-88FD-58B36592F04B}" type="datetimeFigureOut">
              <a:rPr lang="en-IN" smtClean="0"/>
              <a:t>05-10-2021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300591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E91812-983F-489B-88FD-58B36592F04B}" type="datetimeFigureOut">
              <a:rPr lang="en-IN" smtClean="0"/>
              <a:t>05-10-2021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232761-8E2A-46EB-A4E1-4B07D4403A21}" type="slidenum">
              <a:rPr lang="en-IN" smtClean="0"/>
              <a:t>‹#›</a:t>
            </a:fld>
            <a:endParaRPr lang="en-IN"/>
          </a:p>
        </p:txBody>
      </p:sp>
    </p:spTree>
    <p:extLst>
      <p:ext uri="{BB962C8B-B14F-4D97-AF65-F5344CB8AC3E}">
        <p14:creationId xmlns:p14="http://schemas.microsoft.com/office/powerpoint/2010/main" val="2310969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FE91812-983F-489B-88FD-58B36592F04B}" type="datetimeFigureOut">
              <a:rPr lang="en-IN" smtClean="0"/>
              <a:t>05-10-2021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1D232761-8E2A-46EB-A4E1-4B07D4403A21}" type="slidenum">
              <a:rPr lang="en-IN" smtClean="0"/>
              <a:t>‹#›</a:t>
            </a:fld>
            <a:endParaRPr lang="en-IN"/>
          </a:p>
        </p:txBody>
      </p:sp>
    </p:spTree>
    <p:extLst>
      <p:ext uri="{BB962C8B-B14F-4D97-AF65-F5344CB8AC3E}">
        <p14:creationId xmlns:p14="http://schemas.microsoft.com/office/powerpoint/2010/main" val="2275146532"/>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11" name="Straight Connector 1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0CC2E1EC-C762-440B-8816-46E26738C0E2}"/>
              </a:ext>
            </a:extLst>
          </p:cNvPr>
          <p:cNvSpPr>
            <a:spLocks noGrp="1"/>
          </p:cNvSpPr>
          <p:nvPr>
            <p:ph type="ctrTitle"/>
          </p:nvPr>
        </p:nvSpPr>
        <p:spPr>
          <a:xfrm>
            <a:off x="368031" y="0"/>
            <a:ext cx="8420877" cy="2237362"/>
          </a:xfrm>
        </p:spPr>
        <p:txBody>
          <a:bodyPr>
            <a:normAutofit/>
          </a:bodyPr>
          <a:lstStyle/>
          <a:p>
            <a:r>
              <a:rPr lang="en-IN" b="1">
                <a:latin typeface="Times New Roman" panose="02020603050405020304" pitchFamily="18" charset="0"/>
                <a:cs typeface="Times New Roman" panose="02020603050405020304" pitchFamily="18" charset="0"/>
              </a:rPr>
              <a:t>Mushroom Classification</a:t>
            </a:r>
          </a:p>
        </p:txBody>
      </p:sp>
      <p:sp>
        <p:nvSpPr>
          <p:cNvPr id="3" name="Subtitle 2">
            <a:extLst>
              <a:ext uri="{FF2B5EF4-FFF2-40B4-BE49-F238E27FC236}">
                <a16:creationId xmlns:a16="http://schemas.microsoft.com/office/drawing/2014/main" id="{2FCD28D7-537D-41AC-84AC-C7D60C0E3EC0}"/>
              </a:ext>
            </a:extLst>
          </p:cNvPr>
          <p:cNvSpPr>
            <a:spLocks noGrp="1"/>
          </p:cNvSpPr>
          <p:nvPr>
            <p:ph type="subTitle" idx="1"/>
          </p:nvPr>
        </p:nvSpPr>
        <p:spPr>
          <a:xfrm>
            <a:off x="9377089" y="4458197"/>
            <a:ext cx="2269313" cy="1947333"/>
          </a:xfrm>
        </p:spPr>
        <p:txBody>
          <a:bodyPr>
            <a:normAutofit/>
          </a:bodyPr>
          <a:lstStyle/>
          <a:p>
            <a:pPr>
              <a:lnSpc>
                <a:spcPct val="90000"/>
              </a:lnSpc>
            </a:pPr>
            <a:r>
              <a:rPr lang="en-IN" sz="1900" b="1">
                <a:solidFill>
                  <a:schemeClr val="tx1"/>
                </a:solidFill>
              </a:rPr>
              <a:t>Group Members:</a:t>
            </a:r>
          </a:p>
          <a:p>
            <a:pPr>
              <a:lnSpc>
                <a:spcPct val="90000"/>
              </a:lnSpc>
            </a:pPr>
            <a:r>
              <a:rPr lang="en-IN" sz="1900" b="1" err="1">
                <a:solidFill>
                  <a:schemeClr val="tx1"/>
                </a:solidFill>
              </a:rPr>
              <a:t>Shaurya</a:t>
            </a:r>
            <a:r>
              <a:rPr lang="en-IN" sz="1900" b="1">
                <a:solidFill>
                  <a:schemeClr val="tx1"/>
                </a:solidFill>
              </a:rPr>
              <a:t> Negi</a:t>
            </a:r>
          </a:p>
          <a:p>
            <a:pPr>
              <a:lnSpc>
                <a:spcPct val="90000"/>
              </a:lnSpc>
            </a:pPr>
            <a:r>
              <a:rPr lang="en-IN" sz="1900" b="1" err="1">
                <a:solidFill>
                  <a:schemeClr val="tx1"/>
                </a:solidFill>
              </a:rPr>
              <a:t>Krish</a:t>
            </a:r>
            <a:r>
              <a:rPr lang="en-IN" sz="1900" b="1">
                <a:solidFill>
                  <a:schemeClr val="tx1"/>
                </a:solidFill>
              </a:rPr>
              <a:t> Shah</a:t>
            </a:r>
          </a:p>
          <a:p>
            <a:pPr>
              <a:lnSpc>
                <a:spcPct val="90000"/>
              </a:lnSpc>
            </a:pPr>
            <a:r>
              <a:rPr lang="en-IN" sz="1900" b="1">
                <a:solidFill>
                  <a:schemeClr val="tx1"/>
                </a:solidFill>
              </a:rPr>
              <a:t>Reshma </a:t>
            </a:r>
          </a:p>
          <a:p>
            <a:pPr>
              <a:lnSpc>
                <a:spcPct val="90000"/>
              </a:lnSpc>
            </a:pPr>
            <a:r>
              <a:rPr lang="en-IN" sz="1900" b="1">
                <a:solidFill>
                  <a:schemeClr val="tx1"/>
                </a:solidFill>
              </a:rPr>
              <a:t>Rishab Mahajan</a:t>
            </a:r>
          </a:p>
        </p:txBody>
      </p:sp>
    </p:spTree>
    <p:extLst>
      <p:ext uri="{BB962C8B-B14F-4D97-AF65-F5344CB8AC3E}">
        <p14:creationId xmlns:p14="http://schemas.microsoft.com/office/powerpoint/2010/main" val="225367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BE6E-A418-4B07-98A5-532574F06BEF}"/>
              </a:ext>
            </a:extLst>
          </p:cNvPr>
          <p:cNvSpPr>
            <a:spLocks noGrp="1"/>
          </p:cNvSpPr>
          <p:nvPr>
            <p:ph type="title"/>
          </p:nvPr>
        </p:nvSpPr>
        <p:spPr>
          <a:xfrm>
            <a:off x="296824" y="564106"/>
            <a:ext cx="9195968" cy="499447"/>
          </a:xfrm>
        </p:spPr>
        <p:txBody>
          <a:bodyPr>
            <a:normAutofit/>
          </a:bodyPr>
          <a:lstStyle/>
          <a:p>
            <a:r>
              <a:rPr lang="en-US" sz="2400"/>
              <a:t>Why Feature ‘Veil-type was dropped ?</a:t>
            </a:r>
          </a:p>
        </p:txBody>
      </p:sp>
      <p:pic>
        <p:nvPicPr>
          <p:cNvPr id="5" name="Picture 4">
            <a:extLst>
              <a:ext uri="{FF2B5EF4-FFF2-40B4-BE49-F238E27FC236}">
                <a16:creationId xmlns:a16="http://schemas.microsoft.com/office/drawing/2014/main" id="{D634831C-5538-4CEA-9CEB-55D5B13E9510}"/>
              </a:ext>
            </a:extLst>
          </p:cNvPr>
          <p:cNvPicPr>
            <a:picLocks noChangeAspect="1"/>
          </p:cNvPicPr>
          <p:nvPr/>
        </p:nvPicPr>
        <p:blipFill>
          <a:blip r:embed="rId2"/>
          <a:stretch>
            <a:fillRect/>
          </a:stretch>
        </p:blipFill>
        <p:spPr>
          <a:xfrm>
            <a:off x="296824" y="1200562"/>
            <a:ext cx="11598351" cy="2482714"/>
          </a:xfrm>
          <a:prstGeom prst="rect">
            <a:avLst/>
          </a:prstGeom>
          <a:solidFill>
            <a:srgbClr val="FF0000"/>
          </a:solidFill>
        </p:spPr>
      </p:pic>
      <p:sp>
        <p:nvSpPr>
          <p:cNvPr id="7" name="Rectangle 6">
            <a:extLst>
              <a:ext uri="{FF2B5EF4-FFF2-40B4-BE49-F238E27FC236}">
                <a16:creationId xmlns:a16="http://schemas.microsoft.com/office/drawing/2014/main" id="{6221530C-36B6-417E-8DE9-233B317F8133}"/>
              </a:ext>
            </a:extLst>
          </p:cNvPr>
          <p:cNvSpPr/>
          <p:nvPr/>
        </p:nvSpPr>
        <p:spPr>
          <a:xfrm>
            <a:off x="8758306" y="1319756"/>
            <a:ext cx="442257" cy="2073897"/>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BA39FF42-F08B-4FF3-816C-277EC09A3172}"/>
              </a:ext>
            </a:extLst>
          </p:cNvPr>
          <p:cNvSpPr/>
          <p:nvPr/>
        </p:nvSpPr>
        <p:spPr>
          <a:xfrm rot="2007242">
            <a:off x="8474700" y="3289956"/>
            <a:ext cx="169683" cy="791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43166C9-F5F6-4783-86AA-F69573C526F1}"/>
              </a:ext>
            </a:extLst>
          </p:cNvPr>
          <p:cNvSpPr txBox="1"/>
          <p:nvPr/>
        </p:nvSpPr>
        <p:spPr>
          <a:xfrm>
            <a:off x="1150070" y="4062985"/>
            <a:ext cx="9502218" cy="646331"/>
          </a:xfrm>
          <a:prstGeom prst="rect">
            <a:avLst/>
          </a:prstGeom>
          <a:noFill/>
        </p:spPr>
        <p:txBody>
          <a:bodyPr wrap="square" rtlCol="0">
            <a:spAutoFit/>
          </a:bodyPr>
          <a:lstStyle/>
          <a:p>
            <a:r>
              <a:rPr lang="en-IN"/>
              <a:t>As we can observe ‘veil-type’ feature has only one unique, thereby having no contribution towards modelling.</a:t>
            </a:r>
          </a:p>
        </p:txBody>
      </p:sp>
    </p:spTree>
    <p:extLst>
      <p:ext uri="{BB962C8B-B14F-4D97-AF65-F5344CB8AC3E}">
        <p14:creationId xmlns:p14="http://schemas.microsoft.com/office/powerpoint/2010/main" val="2718661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ED077-4706-42C0-8605-0760BD30158D}"/>
              </a:ext>
            </a:extLst>
          </p:cNvPr>
          <p:cNvSpPr>
            <a:spLocks noGrp="1"/>
          </p:cNvSpPr>
          <p:nvPr>
            <p:ph type="title"/>
          </p:nvPr>
        </p:nvSpPr>
        <p:spPr>
          <a:xfrm>
            <a:off x="372927" y="437744"/>
            <a:ext cx="8534400" cy="844447"/>
          </a:xfrm>
        </p:spPr>
        <p:txBody>
          <a:bodyPr>
            <a:normAutofit/>
          </a:bodyPr>
          <a:lstStyle/>
          <a:p>
            <a:r>
              <a:rPr lang="en-IN"/>
              <a:t>Exploratory Data Analysis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13AD8C67-D303-4A7D-8EE0-539B6668566C}"/>
              </a:ext>
            </a:extLst>
          </p:cNvPr>
          <p:cNvSpPr txBox="1"/>
          <p:nvPr/>
        </p:nvSpPr>
        <p:spPr>
          <a:xfrm>
            <a:off x="372927" y="1324206"/>
            <a:ext cx="11070077" cy="646331"/>
          </a:xfrm>
          <a:prstGeom prst="rect">
            <a:avLst/>
          </a:prstGeom>
          <a:noFill/>
        </p:spPr>
        <p:txBody>
          <a:bodyPr wrap="square" rtlCol="0">
            <a:spAutoFit/>
          </a:bodyPr>
          <a:lstStyle/>
          <a:p>
            <a:r>
              <a:rPr lang="en-US" b="0" i="0">
                <a:effectLst/>
                <a:latin typeface="Times New Roman" panose="02020603050405020304" pitchFamily="18" charset="0"/>
                <a:cs typeface="Times New Roman" panose="02020603050405020304" pitchFamily="18" charset="0"/>
              </a:rPr>
              <a:t>Since all our columns are encoded in string and are categorical, one way to explore the values is number of unique values in each columns.</a:t>
            </a:r>
            <a:endParaRPr lang="en-IN">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37823A1A-6D1B-4C00-AFA1-0EA6313B6154}"/>
              </a:ext>
            </a:extLst>
          </p:cNvPr>
          <p:cNvSpPr>
            <a:spLocks noChangeArrowheads="1"/>
          </p:cNvSpPr>
          <p:nvPr/>
        </p:nvSpPr>
        <p:spPr bwMode="auto">
          <a:xfrm>
            <a:off x="1147864" y="2608783"/>
            <a:ext cx="4056434" cy="50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effectLst/>
              </a:rPr>
              <a:t> </a:t>
            </a:r>
            <a:endParaRPr kumimoji="0" lang="en-US" altLang="en-US" sz="1200" b="0" i="0" u="none" strike="noStrike" cap="none" normalizeH="0" baseline="0">
              <a:ln>
                <a:noFill/>
              </a:ln>
              <a:effectLst/>
              <a:latin typeface="Arial" panose="020B0604020202020204" pitchFamily="34" charset="0"/>
            </a:endParaRPr>
          </a:p>
        </p:txBody>
      </p:sp>
      <p:graphicFrame>
        <p:nvGraphicFramePr>
          <p:cNvPr id="17" name="Table 17">
            <a:extLst>
              <a:ext uri="{FF2B5EF4-FFF2-40B4-BE49-F238E27FC236}">
                <a16:creationId xmlns:a16="http://schemas.microsoft.com/office/drawing/2014/main" id="{B50B2A54-E96A-4DE8-B5FE-3AA2874E71E9}"/>
              </a:ext>
            </a:extLst>
          </p:cNvPr>
          <p:cNvGraphicFramePr>
            <a:graphicFrameLocks noGrp="1"/>
          </p:cNvGraphicFramePr>
          <p:nvPr>
            <p:extLst>
              <p:ext uri="{D42A27DB-BD31-4B8C-83A1-F6EECF244321}">
                <p14:modId xmlns:p14="http://schemas.microsoft.com/office/powerpoint/2010/main" val="2178138457"/>
              </p:ext>
            </p:extLst>
          </p:nvPr>
        </p:nvGraphicFramePr>
        <p:xfrm>
          <a:off x="437745" y="2174532"/>
          <a:ext cx="11314889" cy="4245723"/>
        </p:xfrm>
        <a:graphic>
          <a:graphicData uri="http://schemas.openxmlformats.org/drawingml/2006/table">
            <a:tbl>
              <a:tblPr firstRow="1" bandRow="1">
                <a:tableStyleId>{5C22544A-7EE6-4342-B048-85BDC9FD1C3A}</a:tableStyleId>
              </a:tblPr>
              <a:tblGrid>
                <a:gridCol w="5658255">
                  <a:extLst>
                    <a:ext uri="{9D8B030D-6E8A-4147-A177-3AD203B41FA5}">
                      <a16:colId xmlns:a16="http://schemas.microsoft.com/office/drawing/2014/main" val="3565384729"/>
                    </a:ext>
                  </a:extLst>
                </a:gridCol>
                <a:gridCol w="5656634">
                  <a:extLst>
                    <a:ext uri="{9D8B030D-6E8A-4147-A177-3AD203B41FA5}">
                      <a16:colId xmlns:a16="http://schemas.microsoft.com/office/drawing/2014/main" val="2679468262"/>
                    </a:ext>
                  </a:extLst>
                </a:gridCol>
              </a:tblGrid>
              <a:tr h="590409">
                <a:tc>
                  <a:txBody>
                    <a:bodyPr/>
                    <a:lstStyle/>
                    <a:p>
                      <a:r>
                        <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Constant Value Column(1 Unique Value):</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tc>
                  <a:txBody>
                    <a:bodyPr/>
                    <a:lstStyle/>
                    <a:p>
                      <a:r>
                        <a:rPr lang="en-US" altLang="en-US" sz="1400">
                          <a:solidFill>
                            <a:schemeClr val="tx1"/>
                          </a:solidFill>
                          <a:latin typeface="Times New Roman" panose="02020603050405020304" pitchFamily="18"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"veil-type"</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extLst>
                  <a:ext uri="{0D108BD9-81ED-4DB2-BD59-A6C34878D82A}">
                    <a16:rowId xmlns:a16="http://schemas.microsoft.com/office/drawing/2014/main" val="2737092236"/>
                  </a:ext>
                </a:extLst>
              </a:tr>
              <a:tr h="861730">
                <a:tc>
                  <a:txBody>
                    <a:bodyPr/>
                    <a:lstStyle/>
                    <a:p>
                      <a:r>
                        <a:rPr lang="en-IN" sz="1400" kern="1200">
                          <a:solidFill>
                            <a:schemeClr val="tx1"/>
                          </a:solidFill>
                          <a:effectLst/>
                          <a:latin typeface="Times New Roman" panose="02020603050405020304" pitchFamily="18" charset="0"/>
                          <a:ea typeface="+mn-ea"/>
                          <a:cs typeface="Times New Roman" panose="02020603050405020304" pitchFamily="18" charset="0"/>
                        </a:rPr>
                        <a:t>Binary Columns(2 Unique Values):</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tc>
                  <a:txBody>
                    <a:bodyPr/>
                    <a:lstStyle/>
                    <a:p>
                      <a:r>
                        <a:rPr lang="en-US" sz="1400" kern="1200">
                          <a:solidFill>
                            <a:schemeClr val="tx1"/>
                          </a:solidFill>
                          <a:effectLst/>
                          <a:latin typeface="Times New Roman" panose="02020603050405020304" pitchFamily="18" charset="0"/>
                          <a:ea typeface="+mn-ea"/>
                          <a:cs typeface="Times New Roman" panose="02020603050405020304" pitchFamily="18" charset="0"/>
                        </a:rPr>
                        <a:t>"is-edible"(label), "bruises", "gill-attachment", "gill-spacing", "gill-size", "stalk-shape"</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extLst>
                  <a:ext uri="{0D108BD9-81ED-4DB2-BD59-A6C34878D82A}">
                    <a16:rowId xmlns:a16="http://schemas.microsoft.com/office/drawing/2014/main" val="2216049859"/>
                  </a:ext>
                </a:extLst>
              </a:tr>
              <a:tr h="1926221">
                <a:tc>
                  <a:txBody>
                    <a:bodyPr/>
                    <a:lstStyle/>
                    <a:p>
                      <a:r>
                        <a:rPr lang="en-IN" sz="1400" kern="1200">
                          <a:solidFill>
                            <a:schemeClr val="tx1"/>
                          </a:solidFill>
                          <a:effectLst/>
                          <a:latin typeface="Times New Roman" panose="02020603050405020304" pitchFamily="18" charset="0"/>
                          <a:ea typeface="+mn-ea"/>
                          <a:cs typeface="Times New Roman" panose="02020603050405020304" pitchFamily="18" charset="0"/>
                        </a:rPr>
                        <a:t>Nominal Categorical Columns(&gt;2 Unique Values):</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tc>
                  <a:txBody>
                    <a:bodyPr/>
                    <a:lstStyle/>
                    <a:p>
                      <a:r>
                        <a:rPr lang="en-IN" sz="1400" kern="1200">
                          <a:solidFill>
                            <a:schemeClr val="tx1"/>
                          </a:solidFill>
                          <a:effectLst/>
                          <a:latin typeface="Times New Roman"/>
                          <a:ea typeface="+mn-ea"/>
                          <a:cs typeface="Times New Roman"/>
                        </a:rPr>
                        <a:t>"cap-shape", "cap-surface", "cap-</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 "</a:t>
                      </a:r>
                      <a:r>
                        <a:rPr lang="en-IN" sz="1400" kern="1200" err="1">
                          <a:solidFill>
                            <a:schemeClr val="tx1"/>
                          </a:solidFill>
                          <a:effectLst/>
                          <a:latin typeface="Times New Roman"/>
                          <a:ea typeface="+mn-ea"/>
                          <a:cs typeface="Times New Roman"/>
                        </a:rPr>
                        <a:t>odor</a:t>
                      </a:r>
                      <a:r>
                        <a:rPr lang="en-IN" sz="1400" kern="1200">
                          <a:solidFill>
                            <a:schemeClr val="tx1"/>
                          </a:solidFill>
                          <a:effectLst/>
                          <a:latin typeface="Times New Roman"/>
                          <a:ea typeface="+mn-ea"/>
                          <a:cs typeface="Times New Roman"/>
                        </a:rPr>
                        <a:t>", "gill-</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a:t>
                      </a:r>
                      <a:br>
                        <a:rPr lang="en-IN" sz="1400">
                          <a:solidFill>
                            <a:srgbClr val="FFFFFF"/>
                          </a:solidFill>
                          <a:latin typeface="Times New Roman"/>
                          <a:cs typeface="Times New Roman"/>
                        </a:rPr>
                      </a:br>
                      <a:br>
                        <a:rPr lang="en-IN" sz="1400">
                          <a:solidFill>
                            <a:srgbClr val="FFFFFF"/>
                          </a:solidFill>
                          <a:latin typeface="Times New Roman"/>
                          <a:cs typeface="Times New Roman"/>
                        </a:rPr>
                      </a:br>
                      <a:r>
                        <a:rPr lang="en-IN" sz="1400" kern="1200">
                          <a:solidFill>
                            <a:schemeClr val="tx1"/>
                          </a:solidFill>
                          <a:effectLst/>
                          <a:latin typeface="Times New Roman"/>
                          <a:ea typeface="+mn-ea"/>
                          <a:cs typeface="Times New Roman"/>
                        </a:rPr>
                        <a:t>"stalk-root", "stalk-surface-above-ring", "stalk-surface-below-ring",</a:t>
                      </a:r>
                      <a:br>
                        <a:rPr lang="en-IN" sz="1400">
                          <a:solidFill>
                            <a:srgbClr val="FFFFFF"/>
                          </a:solidFill>
                          <a:latin typeface="Times New Roman"/>
                          <a:cs typeface="Times New Roman"/>
                        </a:rPr>
                      </a:br>
                      <a:r>
                        <a:rPr lang="en-IN" sz="1400" kern="1200">
                          <a:solidFill>
                            <a:schemeClr val="tx1"/>
                          </a:solidFill>
                          <a:effectLst/>
                          <a:latin typeface="Times New Roman"/>
                          <a:ea typeface="+mn-ea"/>
                          <a:cs typeface="Times New Roman"/>
                        </a:rPr>
                        <a:t>"stalk-</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-above-ring", "stalk-</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-below-ring", "veil-</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 "ring-type", </a:t>
                      </a:r>
                      <a:br>
                        <a:rPr lang="en-IN" sz="1400">
                          <a:solidFill>
                            <a:srgbClr val="FFFFFF"/>
                          </a:solidFill>
                          <a:latin typeface="Times New Roman"/>
                          <a:cs typeface="Times New Roman"/>
                        </a:rPr>
                      </a:br>
                      <a:r>
                        <a:rPr lang="en-IN" sz="1400" kern="1200">
                          <a:solidFill>
                            <a:schemeClr val="tx1"/>
                          </a:solidFill>
                          <a:effectLst/>
                          <a:latin typeface="Times New Roman"/>
                          <a:ea typeface="+mn-ea"/>
                          <a:cs typeface="Times New Roman"/>
                        </a:rPr>
                        <a:t>"spore-print-</a:t>
                      </a:r>
                      <a:r>
                        <a:rPr lang="en-IN" sz="1400" kern="1200" err="1">
                          <a:solidFill>
                            <a:schemeClr val="tx1"/>
                          </a:solidFill>
                          <a:effectLst/>
                          <a:latin typeface="Times New Roman"/>
                          <a:ea typeface="+mn-ea"/>
                          <a:cs typeface="Times New Roman"/>
                        </a:rPr>
                        <a:t>color</a:t>
                      </a:r>
                      <a:r>
                        <a:rPr lang="en-IN" sz="1400" kern="1200">
                          <a:solidFill>
                            <a:schemeClr val="tx1"/>
                          </a:solidFill>
                          <a:effectLst/>
                          <a:latin typeface="Times New Roman"/>
                          <a:ea typeface="+mn-ea"/>
                          <a:cs typeface="Times New Roman"/>
                        </a:rPr>
                        <a:t>", "population", "habitat", </a:t>
                      </a:r>
                      <a:r>
                        <a:rPr lang="en-IN" sz="1400" b="0" i="0" u="none" strike="noStrike" kern="1200" noProof="0">
                          <a:solidFill>
                            <a:schemeClr val="tx1"/>
                          </a:solidFill>
                          <a:effectLst/>
                          <a:latin typeface="Times New Roman"/>
                        </a:rPr>
                        <a:t>"ring-number"</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extLst>
                  <a:ext uri="{0D108BD9-81ED-4DB2-BD59-A6C34878D82A}">
                    <a16:rowId xmlns:a16="http://schemas.microsoft.com/office/drawing/2014/main" val="1412701667"/>
                  </a:ext>
                </a:extLst>
              </a:tr>
              <a:tr h="867363">
                <a:tc>
                  <a:txBody>
                    <a:bodyPr/>
                    <a:lstStyle/>
                    <a:p>
                      <a:r>
                        <a:rPr lang="en-IN" sz="1400" kern="1200">
                          <a:solidFill>
                            <a:schemeClr val="tx1"/>
                          </a:solidFill>
                          <a:effectLst/>
                          <a:latin typeface="Times New Roman" panose="02020603050405020304" pitchFamily="18" charset="0"/>
                          <a:ea typeface="+mn-ea"/>
                          <a:cs typeface="Times New Roman" panose="02020603050405020304" pitchFamily="18" charset="0"/>
                        </a:rPr>
                        <a:t>Discrete Numerical Columns(Countable Values):</a:t>
                      </a:r>
                      <a:endParaRPr lang="en-IN" sz="1400">
                        <a:solidFill>
                          <a:schemeClr val="tx1"/>
                        </a:solidFill>
                        <a:latin typeface="Times New Roman" panose="02020603050405020304" pitchFamily="18" charset="0"/>
                        <a:cs typeface="Times New Roman" panose="02020603050405020304" pitchFamily="18" charset="0"/>
                      </a:endParaRPr>
                    </a:p>
                  </a:txBody>
                  <a:tcPr>
                    <a:solidFill>
                      <a:schemeClr val="tx2">
                        <a:alpha val="10000"/>
                      </a:schemeClr>
                    </a:solidFill>
                  </a:tcPr>
                </a:tc>
                <a:tc>
                  <a:txBody>
                    <a:bodyPr/>
                    <a:lstStyle/>
                    <a:p>
                      <a:r>
                        <a:rPr lang="en-IN" sz="1400" kern="1200">
                          <a:solidFill>
                            <a:schemeClr val="tx1"/>
                          </a:solidFill>
                          <a:effectLst/>
                          <a:latin typeface="Times New Roman"/>
                          <a:ea typeface="+mn-ea"/>
                          <a:cs typeface="Times New Roman"/>
                        </a:rPr>
                        <a:t>None</a:t>
                      </a:r>
                    </a:p>
                  </a:txBody>
                  <a:tcPr>
                    <a:solidFill>
                      <a:schemeClr val="tx2">
                        <a:alpha val="10000"/>
                      </a:schemeClr>
                    </a:solidFill>
                  </a:tcPr>
                </a:tc>
                <a:extLst>
                  <a:ext uri="{0D108BD9-81ED-4DB2-BD59-A6C34878D82A}">
                    <a16:rowId xmlns:a16="http://schemas.microsoft.com/office/drawing/2014/main" val="3377720512"/>
                  </a:ext>
                </a:extLst>
              </a:tr>
            </a:tbl>
          </a:graphicData>
        </a:graphic>
      </p:graphicFrame>
    </p:spTree>
    <p:extLst>
      <p:ext uri="{BB962C8B-B14F-4D97-AF65-F5344CB8AC3E}">
        <p14:creationId xmlns:p14="http://schemas.microsoft.com/office/powerpoint/2010/main" val="244214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F1E5-C921-4CD3-AE03-9278F8339ABD}"/>
              </a:ext>
            </a:extLst>
          </p:cNvPr>
          <p:cNvSpPr>
            <a:spLocks noGrp="1"/>
          </p:cNvSpPr>
          <p:nvPr>
            <p:ph type="title"/>
          </p:nvPr>
        </p:nvSpPr>
        <p:spPr>
          <a:xfrm rot="16200000">
            <a:off x="-449095" y="2829427"/>
            <a:ext cx="3010783" cy="1507067"/>
          </a:xfrm>
        </p:spPr>
        <p:txBody>
          <a:bodyPr/>
          <a:lstStyle/>
          <a:p>
            <a:pPr algn="ctr"/>
            <a:r>
              <a:rPr lang="en-US"/>
              <a:t>SUBPLOTS</a:t>
            </a:r>
          </a:p>
        </p:txBody>
      </p:sp>
      <p:pic>
        <p:nvPicPr>
          <p:cNvPr id="6" name="Picture 6" descr="Chart, waterfall chart&#10;&#10;Description automatically generated">
            <a:extLst>
              <a:ext uri="{FF2B5EF4-FFF2-40B4-BE49-F238E27FC236}">
                <a16:creationId xmlns:a16="http://schemas.microsoft.com/office/drawing/2014/main" id="{8C5BF223-522C-4936-BF06-3A8E2C49489D}"/>
              </a:ext>
            </a:extLst>
          </p:cNvPr>
          <p:cNvPicPr>
            <a:picLocks noGrp="1" noChangeAspect="1"/>
          </p:cNvPicPr>
          <p:nvPr>
            <p:ph idx="1"/>
          </p:nvPr>
        </p:nvPicPr>
        <p:blipFill>
          <a:blip r:embed="rId2"/>
          <a:stretch>
            <a:fillRect/>
          </a:stretch>
        </p:blipFill>
        <p:spPr>
          <a:xfrm>
            <a:off x="1881516" y="338667"/>
            <a:ext cx="9515750" cy="6519332"/>
          </a:xfrm>
        </p:spPr>
      </p:pic>
    </p:spTree>
    <p:extLst>
      <p:ext uri="{BB962C8B-B14F-4D97-AF65-F5344CB8AC3E}">
        <p14:creationId xmlns:p14="http://schemas.microsoft.com/office/powerpoint/2010/main" val="276079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3074" name="Picture 2">
            <a:extLst>
              <a:ext uri="{FF2B5EF4-FFF2-40B4-BE49-F238E27FC236}">
                <a16:creationId xmlns:a16="http://schemas.microsoft.com/office/drawing/2014/main" id="{DE5B139B-A9B6-4035-9E5D-8483DB49D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23" y="513276"/>
            <a:ext cx="3853201" cy="28363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E40BFF6-1447-4D75-A370-1C555EB0D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24" y="3468559"/>
            <a:ext cx="3853202" cy="26566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3DBCBED-346D-4F1D-8193-960C33DA6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950" y="483989"/>
            <a:ext cx="7082429" cy="564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03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16" name="Picture 2">
            <a:extLst>
              <a:ext uri="{FF2B5EF4-FFF2-40B4-BE49-F238E27FC236}">
                <a16:creationId xmlns:a16="http://schemas.microsoft.com/office/drawing/2014/main" id="{8104C285-064F-485C-AA90-951BC2B459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4443" y="359098"/>
            <a:ext cx="4550164" cy="31371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97300D1-A06B-4DB7-BC10-1CCA32B1F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561" y="343809"/>
            <a:ext cx="6009833" cy="31299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4C3666C-F2E3-489B-8962-2483D2996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423" y="3609781"/>
            <a:ext cx="4518184" cy="305072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6592DAC-7251-44CC-8C32-A4914585E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896" y="3603967"/>
            <a:ext cx="5949038" cy="305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246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1A4C3-EC09-45AA-9911-C0B7E80D549D}"/>
              </a:ext>
            </a:extLst>
          </p:cNvPr>
          <p:cNvSpPr>
            <a:spLocks noGrp="1"/>
          </p:cNvSpPr>
          <p:nvPr>
            <p:ph type="title"/>
          </p:nvPr>
        </p:nvSpPr>
        <p:spPr>
          <a:xfrm>
            <a:off x="684212" y="485245"/>
            <a:ext cx="5716588" cy="604254"/>
          </a:xfrm>
        </p:spPr>
        <p:txBody>
          <a:bodyPr>
            <a:normAutofit fontScale="90000"/>
          </a:bodyPr>
          <a:lstStyle/>
          <a:p>
            <a:r>
              <a:rPr lang="en-IN"/>
              <a:t>Data </a:t>
            </a:r>
            <a:r>
              <a:rPr lang="en-IN" err="1"/>
              <a:t>Preprocessing</a:t>
            </a:r>
            <a:endParaRPr lang="en-IN"/>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8B55C2D2-6EA1-49ED-BD73-D70032730E30}"/>
              </a:ext>
            </a:extLst>
          </p:cNvPr>
          <p:cNvSpPr>
            <a:spLocks noGrp="1"/>
          </p:cNvSpPr>
          <p:nvPr>
            <p:ph idx="1"/>
          </p:nvPr>
        </p:nvSpPr>
        <p:spPr>
          <a:xfrm>
            <a:off x="538535" y="1316511"/>
            <a:ext cx="11222347" cy="4660615"/>
          </a:xfrm>
        </p:spPr>
        <p:txBody>
          <a:bodyPr>
            <a:normAutofit/>
          </a:bodyPr>
          <a:lstStyle/>
          <a:p>
            <a:pPr algn="just"/>
            <a:r>
              <a:rPr lang="en-IN" sz="2100">
                <a:solidFill>
                  <a:schemeClr val="tx1"/>
                </a:solidFill>
                <a:latin typeface="Times New Roman"/>
                <a:cs typeface="Times New Roman"/>
              </a:rPr>
              <a:t>As discussed </a:t>
            </a:r>
            <a:r>
              <a:rPr lang="en-IN" sz="2100" err="1">
                <a:solidFill>
                  <a:schemeClr val="tx1"/>
                </a:solidFill>
                <a:latin typeface="Times New Roman"/>
                <a:cs typeface="Times New Roman"/>
              </a:rPr>
              <a:t>earlier,s</a:t>
            </a:r>
            <a:r>
              <a:rPr lang="en-US" sz="2100" err="1">
                <a:solidFill>
                  <a:schemeClr val="tx1"/>
                </a:solidFill>
                <a:latin typeface="Times New Roman"/>
                <a:cs typeface="Times New Roman"/>
              </a:rPr>
              <a:t>ince</a:t>
            </a:r>
            <a:r>
              <a:rPr lang="en-US" sz="2100" b="0" i="0">
                <a:solidFill>
                  <a:schemeClr val="tx1"/>
                </a:solidFill>
                <a:effectLst/>
                <a:latin typeface="Times New Roman"/>
                <a:cs typeface="Times New Roman"/>
              </a:rPr>
              <a:t> all our columns are encoded in string and are </a:t>
            </a:r>
            <a:r>
              <a:rPr lang="en-US" sz="2100">
                <a:solidFill>
                  <a:schemeClr val="tx1"/>
                </a:solidFill>
                <a:latin typeface="Times New Roman"/>
                <a:cs typeface="Times New Roman"/>
              </a:rPr>
              <a:t>categorical, we </a:t>
            </a:r>
            <a:r>
              <a:rPr lang="es-ES" sz="2100" b="0" err="1">
                <a:solidFill>
                  <a:schemeClr val="tx1"/>
                </a:solidFill>
                <a:effectLst/>
                <a:latin typeface="Times New Roman"/>
                <a:cs typeface="Times New Roman"/>
              </a:rPr>
              <a:t>Label</a:t>
            </a:r>
            <a:r>
              <a:rPr lang="es-ES" sz="2100" b="0">
                <a:solidFill>
                  <a:schemeClr val="tx1"/>
                </a:solidFill>
                <a:effectLst/>
                <a:latin typeface="Times New Roman"/>
                <a:cs typeface="Times New Roman"/>
              </a:rPr>
              <a:t> </a:t>
            </a:r>
            <a:r>
              <a:rPr lang="es-ES" sz="2100" b="0" err="1">
                <a:solidFill>
                  <a:schemeClr val="tx1"/>
                </a:solidFill>
                <a:effectLst/>
                <a:latin typeface="Times New Roman"/>
                <a:cs typeface="Times New Roman"/>
              </a:rPr>
              <a:t>encoded</a:t>
            </a:r>
            <a:r>
              <a:rPr lang="es-ES" sz="2100" b="0">
                <a:solidFill>
                  <a:schemeClr val="tx1"/>
                </a:solidFill>
                <a:effectLst/>
                <a:latin typeface="Times New Roman"/>
                <a:cs typeface="Times New Roman"/>
              </a:rPr>
              <a:t> y - </a:t>
            </a:r>
            <a:r>
              <a:rPr lang="es-ES" sz="2100" b="0" err="1">
                <a:solidFill>
                  <a:schemeClr val="tx1"/>
                </a:solidFill>
                <a:effectLst/>
                <a:latin typeface="Times New Roman"/>
                <a:cs typeface="Times New Roman"/>
              </a:rPr>
              <a:t>dependent</a:t>
            </a:r>
            <a:r>
              <a:rPr lang="es-ES" sz="2100" b="0">
                <a:solidFill>
                  <a:schemeClr val="tx1"/>
                </a:solidFill>
                <a:effectLst/>
                <a:latin typeface="Times New Roman"/>
                <a:cs typeface="Times New Roman"/>
              </a:rPr>
              <a:t> variable (Target)</a:t>
            </a:r>
          </a:p>
          <a:p>
            <a:pPr algn="just"/>
            <a:r>
              <a:rPr lang="en-US" sz="2100" b="0">
                <a:solidFill>
                  <a:schemeClr val="tx1"/>
                </a:solidFill>
                <a:effectLst/>
                <a:latin typeface="Times New Roman"/>
                <a:cs typeface="Times New Roman"/>
              </a:rPr>
              <a:t>We have used get dummies instead of </a:t>
            </a:r>
            <a:r>
              <a:rPr lang="en-US" sz="2100" b="0" err="1">
                <a:solidFill>
                  <a:schemeClr val="tx1"/>
                </a:solidFill>
                <a:effectLst/>
                <a:latin typeface="Times New Roman"/>
                <a:cs typeface="Times New Roman"/>
              </a:rPr>
              <a:t>one_hot</a:t>
            </a:r>
            <a:r>
              <a:rPr lang="en-US" sz="2100" b="0">
                <a:solidFill>
                  <a:schemeClr val="tx1"/>
                </a:solidFill>
                <a:effectLst/>
                <a:latin typeface="Times New Roman"/>
                <a:cs typeface="Times New Roman"/>
              </a:rPr>
              <a:t> encoding to preserve the names of the columns to do further data exploration and feature selection</a:t>
            </a:r>
            <a:r>
              <a:rPr lang="en-US" sz="2100">
                <a:solidFill>
                  <a:schemeClr val="tx1"/>
                </a:solidFill>
                <a:latin typeface="Times New Roman"/>
                <a:cs typeface="Times New Roman"/>
              </a:rPr>
              <a:t>. </a:t>
            </a:r>
            <a:r>
              <a:rPr lang="en-US" sz="2100" b="0" err="1">
                <a:solidFill>
                  <a:schemeClr val="tx1"/>
                </a:solidFill>
                <a:effectLst/>
                <a:latin typeface="Times New Roman"/>
                <a:cs typeface="Times New Roman"/>
              </a:rPr>
              <a:t>One_hot</a:t>
            </a:r>
            <a:r>
              <a:rPr lang="en-US" sz="2100" b="0">
                <a:solidFill>
                  <a:schemeClr val="tx1"/>
                </a:solidFill>
                <a:effectLst/>
                <a:latin typeface="Times New Roman"/>
                <a:cs typeface="Times New Roman"/>
              </a:rPr>
              <a:t> encoding will convert our X data into a</a:t>
            </a:r>
            <a:r>
              <a:rPr lang="en-US" sz="2100">
                <a:solidFill>
                  <a:schemeClr val="tx1"/>
                </a:solidFill>
                <a:latin typeface="Times New Roman"/>
                <a:cs typeface="Times New Roman"/>
              </a:rPr>
              <a:t> </a:t>
            </a:r>
            <a:r>
              <a:rPr lang="en-US" sz="2100" err="1">
                <a:solidFill>
                  <a:schemeClr val="tx1"/>
                </a:solidFill>
                <a:latin typeface="Times New Roman"/>
                <a:cs typeface="Times New Roman"/>
              </a:rPr>
              <a:t>numpy</a:t>
            </a:r>
            <a:r>
              <a:rPr lang="en-US" sz="2100">
                <a:solidFill>
                  <a:schemeClr val="tx1"/>
                </a:solidFill>
                <a:latin typeface="Times New Roman"/>
                <a:cs typeface="Times New Roman"/>
              </a:rPr>
              <a:t> array</a:t>
            </a:r>
            <a:endParaRPr lang="en-US" sz="2100" b="0">
              <a:solidFill>
                <a:schemeClr val="tx1"/>
              </a:solidFill>
              <a:effectLst/>
              <a:latin typeface="Times New Roman"/>
              <a:cs typeface="Times New Roman"/>
            </a:endParaRPr>
          </a:p>
          <a:p>
            <a:pPr algn="l"/>
            <a:r>
              <a:rPr lang="en-US" sz="2100">
                <a:solidFill>
                  <a:schemeClr val="tx1"/>
                </a:solidFill>
                <a:latin typeface="Times New Roman"/>
                <a:cs typeface="Times New Roman"/>
              </a:rPr>
              <a:t>As a result, we get 95 features </a:t>
            </a:r>
            <a:r>
              <a:rPr lang="en-US" sz="2100" b="0" i="0">
                <a:solidFill>
                  <a:schemeClr val="tx1"/>
                </a:solidFill>
                <a:effectLst/>
                <a:latin typeface="Times New Roman"/>
                <a:cs typeface="Times New Roman"/>
              </a:rPr>
              <a:t>to reduce those n features, We are going to use PCA for reducing dimensionality.</a:t>
            </a:r>
          </a:p>
          <a:p>
            <a:pPr algn="l"/>
            <a:r>
              <a:rPr lang="en-US" sz="2100" b="0" i="0">
                <a:solidFill>
                  <a:schemeClr val="tx1"/>
                </a:solidFill>
                <a:effectLst/>
                <a:latin typeface="Times New Roman"/>
                <a:cs typeface="Times New Roman"/>
              </a:rPr>
              <a:t>After reducing some dimensionalities, We are going to fit those new features to the models and see which one gives best results.</a:t>
            </a:r>
          </a:p>
          <a:p>
            <a:pPr marL="0" indent="0">
              <a:buClr>
                <a:srgbClr val="FFFFFF"/>
              </a:buClr>
              <a:buNone/>
            </a:pPr>
            <a:endParaRPr lang="en-US">
              <a:solidFill>
                <a:schemeClr val="tx1"/>
              </a:solidFill>
              <a:latin typeface="Times New Roman" panose="02020603050405020304" pitchFamily="18" charset="0"/>
              <a:cs typeface="Times New Roman" panose="02020603050405020304" pitchFamily="18" charset="0"/>
            </a:endParaRPr>
          </a:p>
          <a:p>
            <a:pPr>
              <a:buClr>
                <a:srgbClr val="FFFFFF"/>
              </a:buClr>
            </a:pP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293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5C985-0380-4469-90D6-7A9B1C491CAF}"/>
              </a:ext>
            </a:extLst>
          </p:cNvPr>
          <p:cNvPicPr>
            <a:picLocks noChangeAspect="1"/>
          </p:cNvPicPr>
          <p:nvPr/>
        </p:nvPicPr>
        <p:blipFill>
          <a:blip r:embed="rId2"/>
          <a:stretch>
            <a:fillRect/>
          </a:stretch>
        </p:blipFill>
        <p:spPr>
          <a:xfrm>
            <a:off x="325562" y="397535"/>
            <a:ext cx="11540875" cy="2557458"/>
          </a:xfrm>
          <a:prstGeom prst="rect">
            <a:avLst/>
          </a:prstGeom>
        </p:spPr>
      </p:pic>
      <p:pic>
        <p:nvPicPr>
          <p:cNvPr id="7" name="Picture 6">
            <a:extLst>
              <a:ext uri="{FF2B5EF4-FFF2-40B4-BE49-F238E27FC236}">
                <a16:creationId xmlns:a16="http://schemas.microsoft.com/office/drawing/2014/main" id="{25EF721E-EAF8-49EF-9E63-2E2B4A03F04F}"/>
              </a:ext>
            </a:extLst>
          </p:cNvPr>
          <p:cNvPicPr>
            <a:picLocks noChangeAspect="1"/>
          </p:cNvPicPr>
          <p:nvPr/>
        </p:nvPicPr>
        <p:blipFill>
          <a:blip r:embed="rId3"/>
          <a:stretch>
            <a:fillRect/>
          </a:stretch>
        </p:blipFill>
        <p:spPr>
          <a:xfrm>
            <a:off x="325562" y="3584663"/>
            <a:ext cx="11540875" cy="2447783"/>
          </a:xfrm>
          <a:prstGeom prst="rect">
            <a:avLst/>
          </a:prstGeom>
        </p:spPr>
      </p:pic>
      <p:sp>
        <p:nvSpPr>
          <p:cNvPr id="8" name="TextBox 7">
            <a:extLst>
              <a:ext uri="{FF2B5EF4-FFF2-40B4-BE49-F238E27FC236}">
                <a16:creationId xmlns:a16="http://schemas.microsoft.com/office/drawing/2014/main" id="{288BC526-9450-4204-B20B-555D1D75249D}"/>
              </a:ext>
            </a:extLst>
          </p:cNvPr>
          <p:cNvSpPr txBox="1"/>
          <p:nvPr/>
        </p:nvSpPr>
        <p:spPr>
          <a:xfrm>
            <a:off x="5095564" y="3059668"/>
            <a:ext cx="1994457" cy="369332"/>
          </a:xfrm>
          <a:prstGeom prst="rect">
            <a:avLst/>
          </a:prstGeom>
          <a:noFill/>
        </p:spPr>
        <p:txBody>
          <a:bodyPr wrap="none" rtlCol="0">
            <a:spAutoFit/>
          </a:bodyPr>
          <a:lstStyle/>
          <a:p>
            <a:r>
              <a:rPr lang="en-IN"/>
              <a:t>Original Dataset</a:t>
            </a:r>
          </a:p>
        </p:txBody>
      </p:sp>
      <p:sp>
        <p:nvSpPr>
          <p:cNvPr id="9" name="TextBox 8">
            <a:extLst>
              <a:ext uri="{FF2B5EF4-FFF2-40B4-BE49-F238E27FC236}">
                <a16:creationId xmlns:a16="http://schemas.microsoft.com/office/drawing/2014/main" id="{237FD100-0154-4B52-BE65-782D365A010B}"/>
              </a:ext>
            </a:extLst>
          </p:cNvPr>
          <p:cNvSpPr txBox="1"/>
          <p:nvPr/>
        </p:nvSpPr>
        <p:spPr>
          <a:xfrm>
            <a:off x="2690981" y="6232411"/>
            <a:ext cx="7274748" cy="369332"/>
          </a:xfrm>
          <a:prstGeom prst="rect">
            <a:avLst/>
          </a:prstGeom>
          <a:noFill/>
        </p:spPr>
        <p:txBody>
          <a:bodyPr wrap="none" lIns="91440" tIns="45720" rIns="91440" bIns="45720" rtlCol="0" anchor="t">
            <a:spAutoFit/>
          </a:bodyPr>
          <a:lstStyle/>
          <a:p>
            <a:r>
              <a:rPr lang="en-IN"/>
              <a:t>Dataset after .</a:t>
            </a:r>
            <a:r>
              <a:rPr lang="en-IN" err="1"/>
              <a:t>get_dummies</a:t>
            </a:r>
            <a:r>
              <a:rPr lang="en-IN"/>
              <a:t>() -&gt; Avoided Dummy Variable Trap</a:t>
            </a:r>
          </a:p>
        </p:txBody>
      </p:sp>
    </p:spTree>
    <p:extLst>
      <p:ext uri="{BB962C8B-B14F-4D97-AF65-F5344CB8AC3E}">
        <p14:creationId xmlns:p14="http://schemas.microsoft.com/office/powerpoint/2010/main" val="258661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8554-7FBF-4C51-BA56-6304A5F0B0AF}"/>
              </a:ext>
            </a:extLst>
          </p:cNvPr>
          <p:cNvSpPr>
            <a:spLocks noGrp="1"/>
          </p:cNvSpPr>
          <p:nvPr>
            <p:ph type="title"/>
          </p:nvPr>
        </p:nvSpPr>
        <p:spPr>
          <a:xfrm>
            <a:off x="2456451" y="254697"/>
            <a:ext cx="6762963" cy="678557"/>
          </a:xfrm>
        </p:spPr>
        <p:txBody>
          <a:bodyPr/>
          <a:lstStyle/>
          <a:p>
            <a:pPr algn="ctr"/>
            <a:r>
              <a:rPr lang="en-US"/>
              <a:t>HEATMAP with 95 features</a:t>
            </a:r>
          </a:p>
        </p:txBody>
      </p:sp>
      <p:pic>
        <p:nvPicPr>
          <p:cNvPr id="4" name="Picture 4" descr="Chart&#10;&#10;Description automatically generated">
            <a:extLst>
              <a:ext uri="{FF2B5EF4-FFF2-40B4-BE49-F238E27FC236}">
                <a16:creationId xmlns:a16="http://schemas.microsoft.com/office/drawing/2014/main" id="{06DE9106-2D95-4036-BC3F-0B2B0CB19625}"/>
              </a:ext>
            </a:extLst>
          </p:cNvPr>
          <p:cNvPicPr>
            <a:picLocks noGrp="1" noChangeAspect="1"/>
          </p:cNvPicPr>
          <p:nvPr>
            <p:ph idx="1"/>
          </p:nvPr>
        </p:nvPicPr>
        <p:blipFill>
          <a:blip r:embed="rId2"/>
          <a:stretch>
            <a:fillRect/>
          </a:stretch>
        </p:blipFill>
        <p:spPr>
          <a:xfrm>
            <a:off x="1184691" y="933254"/>
            <a:ext cx="9654629" cy="5660623"/>
          </a:xfrm>
        </p:spPr>
      </p:pic>
    </p:spTree>
    <p:extLst>
      <p:ext uri="{BB962C8B-B14F-4D97-AF65-F5344CB8AC3E}">
        <p14:creationId xmlns:p14="http://schemas.microsoft.com/office/powerpoint/2010/main" val="280023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22FBFE4-BC6A-4269-882B-B4D66DE51AD8}"/>
              </a:ext>
            </a:extLst>
          </p:cNvPr>
          <p:cNvCxnSpPr/>
          <p:nvPr/>
        </p:nvCxnSpPr>
        <p:spPr>
          <a:xfrm flipH="1">
            <a:off x="471544" y="3683001"/>
            <a:ext cx="7201875" cy="1818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1F413CDB-FE35-4A9C-90C5-BAD311149297}"/>
              </a:ext>
            </a:extLst>
          </p:cNvPr>
          <p:cNvSpPr txBox="1"/>
          <p:nvPr/>
        </p:nvSpPr>
        <p:spPr>
          <a:xfrm>
            <a:off x="2235231" y="688349"/>
            <a:ext cx="7721537" cy="646331"/>
          </a:xfrm>
          <a:prstGeom prst="rect">
            <a:avLst/>
          </a:prstGeom>
          <a:noFill/>
        </p:spPr>
        <p:txBody>
          <a:bodyPr wrap="none" rtlCol="0">
            <a:spAutoFit/>
          </a:bodyPr>
          <a:lstStyle/>
          <a:p>
            <a:r>
              <a:rPr lang="en-US" sz="3600" b="1">
                <a:latin typeface="Times New Roman" panose="02020603050405020304" pitchFamily="18" charset="0"/>
                <a:cs typeface="Times New Roman" panose="02020603050405020304" pitchFamily="18" charset="0"/>
              </a:rPr>
              <a:t>Visualize feature scores of the features</a:t>
            </a:r>
            <a:endParaRPr lang="en-IN" sz="3600" b="1">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B4B43A1-77C1-4736-8044-EDFAF59CFB4F}"/>
              </a:ext>
            </a:extLst>
          </p:cNvPr>
          <p:cNvSpPr txBox="1"/>
          <p:nvPr/>
        </p:nvSpPr>
        <p:spPr>
          <a:xfrm>
            <a:off x="328656" y="5578181"/>
            <a:ext cx="9190336" cy="369332"/>
          </a:xfrm>
          <a:prstGeom prst="rect">
            <a:avLst/>
          </a:prstGeom>
          <a:noFill/>
        </p:spPr>
        <p:txBody>
          <a:bodyPr wrap="none" rtlCol="0">
            <a:spAutoFit/>
          </a:bodyPr>
          <a:lstStyle/>
          <a:p>
            <a:r>
              <a:rPr lang="en-IN"/>
              <a:t>Using </a:t>
            </a:r>
            <a:r>
              <a:rPr lang="en-IN" err="1"/>
              <a:t>RandomForestClassifier</a:t>
            </a:r>
            <a:r>
              <a:rPr lang="en-IN"/>
              <a:t> we calculated Feature Scores for all the features.</a:t>
            </a:r>
          </a:p>
        </p:txBody>
      </p:sp>
      <p:pic>
        <p:nvPicPr>
          <p:cNvPr id="2" name="Picture 2" descr="Chart&#10;&#10;Description automatically generated">
            <a:extLst>
              <a:ext uri="{FF2B5EF4-FFF2-40B4-BE49-F238E27FC236}">
                <a16:creationId xmlns:a16="http://schemas.microsoft.com/office/drawing/2014/main" id="{9A7BDE66-2901-431F-BB92-93BC6D8D681A}"/>
              </a:ext>
            </a:extLst>
          </p:cNvPr>
          <p:cNvPicPr>
            <a:picLocks noChangeAspect="1"/>
          </p:cNvPicPr>
          <p:nvPr/>
        </p:nvPicPr>
        <p:blipFill>
          <a:blip r:embed="rId2"/>
          <a:stretch>
            <a:fillRect/>
          </a:stretch>
        </p:blipFill>
        <p:spPr>
          <a:xfrm>
            <a:off x="471544" y="1778038"/>
            <a:ext cx="7022803" cy="3723550"/>
          </a:xfrm>
          <a:prstGeom prst="rect">
            <a:avLst/>
          </a:prstGeom>
        </p:spPr>
      </p:pic>
      <p:pic>
        <p:nvPicPr>
          <p:cNvPr id="5" name="Picture 4" descr="Chart&#10;&#10;Description automatically generated">
            <a:extLst>
              <a:ext uri="{FF2B5EF4-FFF2-40B4-BE49-F238E27FC236}">
                <a16:creationId xmlns:a16="http://schemas.microsoft.com/office/drawing/2014/main" id="{A087CA6B-8B76-4993-9D88-2E91F3770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204" y="2581430"/>
            <a:ext cx="3839665" cy="2573825"/>
          </a:xfrm>
          <a:prstGeom prst="rect">
            <a:avLst/>
          </a:prstGeom>
        </p:spPr>
      </p:pic>
      <p:sp>
        <p:nvSpPr>
          <p:cNvPr id="6" name="Rectangle 5">
            <a:extLst>
              <a:ext uri="{FF2B5EF4-FFF2-40B4-BE49-F238E27FC236}">
                <a16:creationId xmlns:a16="http://schemas.microsoft.com/office/drawing/2014/main" id="{A02767AA-4322-4470-990D-233F1D3C89C2}"/>
              </a:ext>
            </a:extLst>
          </p:cNvPr>
          <p:cNvSpPr/>
          <p:nvPr/>
        </p:nvSpPr>
        <p:spPr>
          <a:xfrm>
            <a:off x="7673419" y="2384981"/>
            <a:ext cx="4232635" cy="1298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F4E31F1E-D452-422F-B42D-78CE99C402D6}"/>
              </a:ext>
            </a:extLst>
          </p:cNvPr>
          <p:cNvCxnSpPr>
            <a:cxnSpLocks/>
          </p:cNvCxnSpPr>
          <p:nvPr/>
        </p:nvCxnSpPr>
        <p:spPr>
          <a:xfrm flipH="1" flipV="1">
            <a:off x="7494348" y="1778040"/>
            <a:ext cx="4411706" cy="58421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1100DE9-946D-4A49-8D7C-BD94EC446FF2}"/>
              </a:ext>
            </a:extLst>
          </p:cNvPr>
          <p:cNvCxnSpPr>
            <a:cxnSpLocks/>
          </p:cNvCxnSpPr>
          <p:nvPr/>
        </p:nvCxnSpPr>
        <p:spPr>
          <a:xfrm flipH="1">
            <a:off x="7491173" y="3692427"/>
            <a:ext cx="4414881" cy="180916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15D695DF-CA68-4439-8B9B-0327E3A6C205}"/>
              </a:ext>
            </a:extLst>
          </p:cNvPr>
          <p:cNvCxnSpPr/>
          <p:nvPr/>
        </p:nvCxnSpPr>
        <p:spPr>
          <a:xfrm flipH="1" flipV="1">
            <a:off x="7491173" y="2253006"/>
            <a:ext cx="182246" cy="12254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99095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0E67C-4331-4EEC-A91A-DF982AB23AC5}"/>
              </a:ext>
            </a:extLst>
          </p:cNvPr>
          <p:cNvSpPr>
            <a:spLocks noGrp="1"/>
          </p:cNvSpPr>
          <p:nvPr>
            <p:ph type="title"/>
          </p:nvPr>
        </p:nvSpPr>
        <p:spPr>
          <a:xfrm>
            <a:off x="684212" y="485244"/>
            <a:ext cx="8534400" cy="897467"/>
          </a:xfrm>
        </p:spPr>
        <p:txBody>
          <a:bodyPr>
            <a:normAutofit/>
          </a:bodyPr>
          <a:lstStyle/>
          <a:p>
            <a:r>
              <a:rPr lang="en-IN"/>
              <a:t>Data splitting</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DA4E57A9-C527-49DA-B7B8-B6AB3A62E301}"/>
              </a:ext>
            </a:extLst>
          </p:cNvPr>
          <p:cNvSpPr>
            <a:spLocks noGrp="1"/>
          </p:cNvSpPr>
          <p:nvPr>
            <p:ph idx="1"/>
          </p:nvPr>
        </p:nvSpPr>
        <p:spPr>
          <a:xfrm>
            <a:off x="599449" y="1225654"/>
            <a:ext cx="10881975" cy="1967411"/>
          </a:xfrm>
        </p:spPr>
        <p:txBody>
          <a:bodyPr vert="horz" lIns="91440" tIns="45720" rIns="91440" bIns="45720" rtlCol="0" anchor="ctr">
            <a:noAutofit/>
          </a:bodyPr>
          <a:lstStyle/>
          <a:p>
            <a:pPr marL="0" indent="0">
              <a:buNone/>
            </a:pPr>
            <a:r>
              <a:rPr lang="en-US" sz="2200" b="0" i="0" u="none" strike="noStrike" baseline="0">
                <a:solidFill>
                  <a:schemeClr val="tx1"/>
                </a:solidFill>
                <a:latin typeface="Times New Roman"/>
                <a:cs typeface="Times New Roman"/>
              </a:rPr>
              <a:t>Data splitting is a process used to separate a given dataset into at least two subsets called ‘training’ and ‘test’. This step is usually implemented after data preprocessing. Using </a:t>
            </a:r>
            <a:r>
              <a:rPr lang="en-US" sz="2200" b="0" i="0" u="none" strike="noStrike" baseline="0" err="1">
                <a:solidFill>
                  <a:schemeClr val="tx1"/>
                </a:solidFill>
                <a:latin typeface="Times New Roman"/>
                <a:cs typeface="Times New Roman"/>
              </a:rPr>
              <a:t>train_test_split</a:t>
            </a:r>
            <a:r>
              <a:rPr lang="en-US" sz="2200" b="0" i="0" u="none" strike="noStrike" baseline="0">
                <a:solidFill>
                  <a:schemeClr val="tx1"/>
                </a:solidFill>
                <a:latin typeface="Times New Roman"/>
                <a:cs typeface="Times New Roman"/>
              </a:rPr>
              <a:t>() from the data science library scikit-learn, the data is split into subsets i.e</a:t>
            </a:r>
            <a:r>
              <a:rPr lang="en-US" sz="2200">
                <a:solidFill>
                  <a:schemeClr val="tx1"/>
                </a:solidFill>
                <a:latin typeface="Times New Roman"/>
                <a:cs typeface="Times New Roman"/>
              </a:rPr>
              <a:t>.,</a:t>
            </a:r>
            <a:r>
              <a:rPr lang="en-US" sz="2200" b="0" i="0" u="none" strike="noStrike" baseline="0">
                <a:solidFill>
                  <a:schemeClr val="tx1"/>
                </a:solidFill>
                <a:latin typeface="Times New Roman"/>
                <a:cs typeface="Times New Roman"/>
              </a:rPr>
              <a:t> training and test which contains 70% and 30% data respectively. This minimizes the potential for bias in the evaluation and validation process.</a:t>
            </a:r>
            <a:r>
              <a:rPr lang="en-US" sz="2200">
                <a:solidFill>
                  <a:schemeClr val="tx1"/>
                </a:solidFill>
                <a:latin typeface="Times New Roman"/>
                <a:cs typeface="Times New Roman"/>
              </a:rPr>
              <a:t> Stratify </a:t>
            </a:r>
            <a:r>
              <a:rPr lang="en-US" sz="2200">
                <a:solidFill>
                  <a:schemeClr val="tx1"/>
                </a:solidFill>
                <a:latin typeface="Times New Roman"/>
                <a:ea typeface="+mn-lt"/>
                <a:cs typeface="+mn-lt"/>
              </a:rPr>
              <a:t>preserves the same proportions of examples in each class as observed in the original dataset.</a:t>
            </a:r>
            <a:endParaRPr lang="en-IN" sz="2200">
              <a:solidFill>
                <a:schemeClr val="tx1"/>
              </a:solidFill>
              <a:latin typeface="Times New Roman"/>
            </a:endParaRPr>
          </a:p>
        </p:txBody>
      </p:sp>
      <p:pic>
        <p:nvPicPr>
          <p:cNvPr id="5" name="Picture 4">
            <a:extLst>
              <a:ext uri="{FF2B5EF4-FFF2-40B4-BE49-F238E27FC236}">
                <a16:creationId xmlns:a16="http://schemas.microsoft.com/office/drawing/2014/main" id="{B43FF28C-5D77-44B3-8766-4EDA83C27281}"/>
              </a:ext>
            </a:extLst>
          </p:cNvPr>
          <p:cNvPicPr>
            <a:picLocks noChangeAspect="1"/>
          </p:cNvPicPr>
          <p:nvPr/>
        </p:nvPicPr>
        <p:blipFill>
          <a:blip r:embed="rId2"/>
          <a:stretch>
            <a:fillRect/>
          </a:stretch>
        </p:blipFill>
        <p:spPr>
          <a:xfrm>
            <a:off x="644627" y="3433980"/>
            <a:ext cx="9940663" cy="3219277"/>
          </a:xfrm>
          <a:prstGeom prst="rect">
            <a:avLst/>
          </a:prstGeom>
        </p:spPr>
      </p:pic>
    </p:spTree>
    <p:extLst>
      <p:ext uri="{BB962C8B-B14F-4D97-AF65-F5344CB8AC3E}">
        <p14:creationId xmlns:p14="http://schemas.microsoft.com/office/powerpoint/2010/main" val="1898628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1D732-2FC9-46A1-AA71-764273509442}"/>
              </a:ext>
            </a:extLst>
          </p:cNvPr>
          <p:cNvSpPr>
            <a:spLocks noGrp="1"/>
          </p:cNvSpPr>
          <p:nvPr>
            <p:ph type="title"/>
          </p:nvPr>
        </p:nvSpPr>
        <p:spPr>
          <a:xfrm>
            <a:off x="684212" y="485244"/>
            <a:ext cx="8534400" cy="1507067"/>
          </a:xfrm>
        </p:spPr>
        <p:txBody>
          <a:bodyPr>
            <a:normAutofit/>
          </a:bodyPr>
          <a:lstStyle/>
          <a:p>
            <a:r>
              <a:rPr lang="en-IN" b="1"/>
              <a:t>Content</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ADD1479C-7331-45A8-B720-F4043BAB30C4}"/>
              </a:ext>
            </a:extLst>
          </p:cNvPr>
          <p:cNvSpPr>
            <a:spLocks noGrp="1"/>
          </p:cNvSpPr>
          <p:nvPr>
            <p:ph idx="1"/>
          </p:nvPr>
        </p:nvSpPr>
        <p:spPr>
          <a:xfrm>
            <a:off x="684212" y="2068511"/>
            <a:ext cx="8534400" cy="3615267"/>
          </a:xfrm>
        </p:spPr>
        <p:txBody>
          <a:bodyPr>
            <a:normAutofit/>
          </a:bodyPr>
          <a:lstStyle/>
          <a:p>
            <a:r>
              <a:rPr lang="en-IN" b="1">
                <a:solidFill>
                  <a:schemeClr val="tx1"/>
                </a:solidFill>
                <a:latin typeface="Times New Roman"/>
                <a:cs typeface="Times New Roman"/>
              </a:rPr>
              <a:t>Problem Statement</a:t>
            </a:r>
          </a:p>
          <a:p>
            <a:r>
              <a:rPr lang="en-IN" b="1">
                <a:solidFill>
                  <a:schemeClr val="tx1"/>
                </a:solidFill>
                <a:latin typeface="Times New Roman"/>
                <a:cs typeface="Times New Roman"/>
              </a:rPr>
              <a:t>Dataset Description</a:t>
            </a:r>
          </a:p>
          <a:p>
            <a:r>
              <a:rPr lang="en-IN" b="1">
                <a:solidFill>
                  <a:schemeClr val="tx1"/>
                </a:solidFill>
                <a:latin typeface="Times New Roman"/>
                <a:cs typeface="Times New Roman"/>
              </a:rPr>
              <a:t>Data cleaning</a:t>
            </a:r>
          </a:p>
          <a:p>
            <a:r>
              <a:rPr lang="en-IN" b="1">
                <a:solidFill>
                  <a:schemeClr val="tx1"/>
                </a:solidFill>
                <a:latin typeface="Times New Roman"/>
                <a:cs typeface="Times New Roman"/>
              </a:rPr>
              <a:t>Exploratory Data Analysis</a:t>
            </a:r>
          </a:p>
          <a:p>
            <a:pPr>
              <a:buClr>
                <a:srgbClr val="FFFFFF"/>
              </a:buClr>
            </a:pPr>
            <a:r>
              <a:rPr lang="en-IN" b="1">
                <a:solidFill>
                  <a:schemeClr val="tx1"/>
                </a:solidFill>
                <a:latin typeface="Times New Roman"/>
                <a:cs typeface="Times New Roman"/>
              </a:rPr>
              <a:t>Feature Scaling</a:t>
            </a:r>
          </a:p>
          <a:p>
            <a:r>
              <a:rPr lang="en-IN" b="1">
                <a:solidFill>
                  <a:schemeClr val="tx1"/>
                </a:solidFill>
                <a:latin typeface="Times New Roman"/>
                <a:cs typeface="Times New Roman"/>
              </a:rPr>
              <a:t>Principal Component Analysis</a:t>
            </a:r>
          </a:p>
          <a:p>
            <a:r>
              <a:rPr lang="en-IN" b="1">
                <a:solidFill>
                  <a:schemeClr val="tx1"/>
                </a:solidFill>
                <a:latin typeface="Times New Roman"/>
                <a:cs typeface="Times New Roman"/>
              </a:rPr>
              <a:t>Data Modelling</a:t>
            </a:r>
          </a:p>
          <a:p>
            <a:r>
              <a:rPr lang="en-IN" b="1">
                <a:solidFill>
                  <a:schemeClr val="tx1"/>
                </a:solidFill>
                <a:latin typeface="Times New Roman"/>
                <a:cs typeface="Times New Roman"/>
              </a:rPr>
              <a:t>Results</a:t>
            </a:r>
          </a:p>
        </p:txBody>
      </p:sp>
    </p:spTree>
    <p:extLst>
      <p:ext uri="{BB962C8B-B14F-4D97-AF65-F5344CB8AC3E}">
        <p14:creationId xmlns:p14="http://schemas.microsoft.com/office/powerpoint/2010/main" val="122150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BDCB-7075-4CAB-A0B9-4020DDDAAA0D}"/>
              </a:ext>
            </a:extLst>
          </p:cNvPr>
          <p:cNvSpPr>
            <a:spLocks noGrp="1"/>
          </p:cNvSpPr>
          <p:nvPr>
            <p:ph type="title"/>
          </p:nvPr>
        </p:nvSpPr>
        <p:spPr>
          <a:xfrm>
            <a:off x="837776" y="535144"/>
            <a:ext cx="7300291" cy="469859"/>
          </a:xfrm>
        </p:spPr>
        <p:txBody>
          <a:bodyPr>
            <a:noAutofit/>
          </a:bodyPr>
          <a:lstStyle/>
          <a:p>
            <a:r>
              <a:rPr lang="en-US" sz="4000">
                <a:latin typeface="Times New Roman" panose="02020603050405020304" pitchFamily="18" charset="0"/>
                <a:cs typeface="Times New Roman" panose="02020603050405020304" pitchFamily="18" charset="0"/>
              </a:rPr>
              <a:t>Feature SCALING</a:t>
            </a:r>
          </a:p>
        </p:txBody>
      </p:sp>
      <p:sp>
        <p:nvSpPr>
          <p:cNvPr id="3" name="Content Placeholder 2">
            <a:extLst>
              <a:ext uri="{FF2B5EF4-FFF2-40B4-BE49-F238E27FC236}">
                <a16:creationId xmlns:a16="http://schemas.microsoft.com/office/drawing/2014/main" id="{C37235A3-367A-42ED-AD47-358B2EE28250}"/>
              </a:ext>
            </a:extLst>
          </p:cNvPr>
          <p:cNvSpPr>
            <a:spLocks noGrp="1"/>
          </p:cNvSpPr>
          <p:nvPr>
            <p:ph idx="1"/>
          </p:nvPr>
        </p:nvSpPr>
        <p:spPr>
          <a:xfrm>
            <a:off x="554972" y="1600200"/>
            <a:ext cx="6187928" cy="4093590"/>
          </a:xfrm>
        </p:spPr>
        <p:txBody>
          <a:bodyPr>
            <a:normAutofit fontScale="92500" lnSpcReduction="10000"/>
          </a:bodyPr>
          <a:lstStyle/>
          <a:p>
            <a:pPr algn="just"/>
            <a:r>
              <a:rPr lang="en-US" sz="2200">
                <a:solidFill>
                  <a:schemeClr val="tx1"/>
                </a:solidFill>
                <a:latin typeface="Times New Roman"/>
                <a:ea typeface="+mn-lt"/>
                <a:cs typeface="Times New Roman"/>
              </a:rPr>
              <a:t>Feature Scaling is done to standardize the independent features present in the data in a fixed range. We have used </a:t>
            </a:r>
            <a:r>
              <a:rPr lang="en-US" sz="2200" err="1">
                <a:solidFill>
                  <a:schemeClr val="tx1"/>
                </a:solidFill>
                <a:latin typeface="Times New Roman"/>
                <a:ea typeface="+mn-lt"/>
                <a:cs typeface="Times New Roman"/>
              </a:rPr>
              <a:t>StandardScaler</a:t>
            </a:r>
            <a:r>
              <a:rPr lang="en-US" sz="2200">
                <a:solidFill>
                  <a:schemeClr val="tx1"/>
                </a:solidFill>
                <a:latin typeface="Times New Roman"/>
                <a:ea typeface="+mn-lt"/>
                <a:cs typeface="Times New Roman"/>
              </a:rPr>
              <a:t>() to perform feature scaling. It performs the task of Standardization. </a:t>
            </a:r>
            <a:r>
              <a:rPr lang="en-US" sz="2200" err="1">
                <a:solidFill>
                  <a:schemeClr val="tx1"/>
                </a:solidFill>
                <a:latin typeface="Times New Roman"/>
                <a:ea typeface="+mn-lt"/>
                <a:cs typeface="Times New Roman"/>
              </a:rPr>
              <a:t>StandardScaler</a:t>
            </a:r>
            <a:r>
              <a:rPr lang="en-US" sz="2200">
                <a:solidFill>
                  <a:schemeClr val="tx1"/>
                </a:solidFill>
                <a:latin typeface="Times New Roman"/>
                <a:ea typeface="+mn-lt"/>
                <a:cs typeface="Times New Roman"/>
              </a:rPr>
              <a:t>() will normalize the features i.e., each column of X, individually, so that each feature/column will have µ = 0 and σ = 1.</a:t>
            </a:r>
          </a:p>
          <a:p>
            <a:pPr algn="just">
              <a:buClr>
                <a:srgbClr val="FFFFFF"/>
              </a:buClr>
            </a:pPr>
            <a:endParaRPr lang="en-US">
              <a:solidFill>
                <a:schemeClr val="tx1"/>
              </a:solidFill>
              <a:latin typeface="Times New Roman" panose="02020603050405020304" pitchFamily="18" charset="0"/>
              <a:cs typeface="Times New Roman" panose="02020603050405020304" pitchFamily="18" charset="0"/>
            </a:endParaRPr>
          </a:p>
          <a:p>
            <a:pPr algn="just">
              <a:buClr>
                <a:srgbClr val="FFFFFF"/>
              </a:buClr>
            </a:pPr>
            <a:r>
              <a:rPr lang="en-US" sz="2200">
                <a:solidFill>
                  <a:schemeClr val="tx1"/>
                </a:solidFill>
                <a:latin typeface="Times New Roman"/>
                <a:ea typeface="+mn-lt"/>
                <a:cs typeface="Times New Roman"/>
              </a:rPr>
              <a:t>PCA is a technique from linear algebra that can be used to automatically perform dimensionality reduction. Reducing the number of features in a dataset can reduce the risk of overfitting and also improves the accuracy of the model.</a:t>
            </a:r>
          </a:p>
        </p:txBody>
      </p:sp>
      <p:pic>
        <p:nvPicPr>
          <p:cNvPr id="4" name="Picture 4" descr="Table&#10;&#10;Description automatically generated">
            <a:extLst>
              <a:ext uri="{FF2B5EF4-FFF2-40B4-BE49-F238E27FC236}">
                <a16:creationId xmlns:a16="http://schemas.microsoft.com/office/drawing/2014/main" id="{26B1DB7B-7843-476D-93C3-F84C18A15C42}"/>
              </a:ext>
            </a:extLst>
          </p:cNvPr>
          <p:cNvPicPr>
            <a:picLocks noChangeAspect="1"/>
          </p:cNvPicPr>
          <p:nvPr/>
        </p:nvPicPr>
        <p:blipFill>
          <a:blip r:embed="rId2"/>
          <a:stretch>
            <a:fillRect/>
          </a:stretch>
        </p:blipFill>
        <p:spPr>
          <a:xfrm>
            <a:off x="7041824" y="1693159"/>
            <a:ext cx="4595204" cy="4093590"/>
          </a:xfrm>
          <a:prstGeom prst="rect">
            <a:avLst/>
          </a:prstGeom>
        </p:spPr>
      </p:pic>
    </p:spTree>
    <p:extLst>
      <p:ext uri="{BB962C8B-B14F-4D97-AF65-F5344CB8AC3E}">
        <p14:creationId xmlns:p14="http://schemas.microsoft.com/office/powerpoint/2010/main" val="2960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CA5A0-3BF1-46DD-8F92-86ADBDD477FB}"/>
              </a:ext>
            </a:extLst>
          </p:cNvPr>
          <p:cNvSpPr>
            <a:spLocks noGrp="1"/>
          </p:cNvSpPr>
          <p:nvPr>
            <p:ph type="title"/>
          </p:nvPr>
        </p:nvSpPr>
        <p:spPr>
          <a:xfrm>
            <a:off x="684211" y="485245"/>
            <a:ext cx="7526535" cy="688978"/>
          </a:xfrm>
        </p:spPr>
        <p:txBody>
          <a:bodyPr>
            <a:normAutofit fontScale="90000"/>
          </a:bodyPr>
          <a:lstStyle/>
          <a:p>
            <a:r>
              <a:rPr lang="en-IN" b="1" i="0">
                <a:effectLst/>
                <a:latin typeface="Times New Roman" panose="02020603050405020304" pitchFamily="18" charset="0"/>
                <a:cs typeface="Times New Roman" panose="02020603050405020304" pitchFamily="18" charset="0"/>
              </a:rPr>
              <a:t>Principal component analysis</a:t>
            </a:r>
            <a:endParaRPr lang="en-IN">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92A4F29C-807F-4989-A83D-BA8C918731FB}"/>
              </a:ext>
            </a:extLst>
          </p:cNvPr>
          <p:cNvSpPr>
            <a:spLocks noGrp="1"/>
          </p:cNvSpPr>
          <p:nvPr>
            <p:ph idx="1"/>
          </p:nvPr>
        </p:nvSpPr>
        <p:spPr>
          <a:xfrm>
            <a:off x="648164" y="4711709"/>
            <a:ext cx="5367328" cy="1486600"/>
          </a:xfrm>
        </p:spPr>
        <p:txBody>
          <a:bodyPr>
            <a:noAutofit/>
          </a:bodyPr>
          <a:lstStyle/>
          <a:p>
            <a:pPr algn="just"/>
            <a:r>
              <a:rPr lang="en-US" sz="1900" b="0" i="0">
                <a:solidFill>
                  <a:schemeClr val="tx1"/>
                </a:solidFill>
                <a:effectLst/>
                <a:latin typeface="Times New Roman"/>
                <a:cs typeface="Times New Roman"/>
              </a:rPr>
              <a:t>It is necessary to normalize data before performing PCA. The PCA calculates a new projection of the data set. In normalization of data, all variables have the same standard deviation, thus all variables have the same weight and PCA calculates relevant axis.</a:t>
            </a:r>
            <a:endParaRPr lang="en-IN" sz="1900">
              <a:solidFill>
                <a:schemeClr val="tx1"/>
              </a:solidFill>
              <a:latin typeface="Times New Roman"/>
              <a:cs typeface="Times New Roman"/>
            </a:endParaRPr>
          </a:p>
        </p:txBody>
      </p:sp>
      <p:sp>
        <p:nvSpPr>
          <p:cNvPr id="4" name="TextBox 3">
            <a:extLst>
              <a:ext uri="{FF2B5EF4-FFF2-40B4-BE49-F238E27FC236}">
                <a16:creationId xmlns:a16="http://schemas.microsoft.com/office/drawing/2014/main" id="{A5865331-E4FB-45A8-98AA-9E127B35B886}"/>
              </a:ext>
            </a:extLst>
          </p:cNvPr>
          <p:cNvSpPr txBox="1"/>
          <p:nvPr/>
        </p:nvSpPr>
        <p:spPr>
          <a:xfrm>
            <a:off x="874703" y="1604977"/>
            <a:ext cx="4965603" cy="2139047"/>
          </a:xfrm>
          <a:prstGeom prst="rect">
            <a:avLst/>
          </a:prstGeom>
          <a:noFill/>
        </p:spPr>
        <p:txBody>
          <a:bodyPr wrap="square" lIns="91440" tIns="45720" rIns="91440" bIns="45720" rtlCol="0" anchor="t">
            <a:spAutoFit/>
          </a:bodyPr>
          <a:lstStyle/>
          <a:p>
            <a:pPr algn="just"/>
            <a:r>
              <a:rPr lang="en-IN" sz="1900" b="0" i="0" u="none" strike="noStrike" baseline="0">
                <a:latin typeface="Times New Roman"/>
                <a:cs typeface="Times New Roman"/>
              </a:rPr>
              <a:t>The Principal Component Analysis (PCA) algorithm </a:t>
            </a:r>
            <a:r>
              <a:rPr lang="en-US" sz="1900" b="0" i="0" u="none" strike="noStrike" baseline="0">
                <a:latin typeface="Times New Roman"/>
                <a:cs typeface="Times New Roman"/>
              </a:rPr>
              <a:t>is used to select the best features from the mushroom dataset. PCA is a technique from linear algebra that can be used to automatically perform dimensionality reduction. We have used PCA with </a:t>
            </a:r>
            <a:r>
              <a:rPr lang="en-US" sz="1900" b="0" i="0" u="none" strike="noStrike" baseline="0" err="1">
                <a:latin typeface="Times New Roman"/>
                <a:cs typeface="Times New Roman"/>
              </a:rPr>
              <a:t>n_components</a:t>
            </a:r>
            <a:r>
              <a:rPr lang="en-US" sz="1900" b="0" i="0" u="none" strike="noStrike" baseline="0">
                <a:latin typeface="Times New Roman"/>
                <a:cs typeface="Times New Roman"/>
              </a:rPr>
              <a:t> = 2 for reducing the </a:t>
            </a:r>
            <a:r>
              <a:rPr lang="en-IN" sz="1900" b="0" i="0" u="none" strike="noStrike" baseline="0">
                <a:latin typeface="Times New Roman"/>
                <a:cs typeface="Times New Roman"/>
              </a:rPr>
              <a:t>dimensions of the dataset.</a:t>
            </a:r>
            <a:endParaRPr lang="en-IN" sz="1900">
              <a:latin typeface="Times New Roman"/>
              <a:cs typeface="Times New Roman"/>
            </a:endParaRPr>
          </a:p>
        </p:txBody>
      </p:sp>
      <p:pic>
        <p:nvPicPr>
          <p:cNvPr id="16" name="Picture 15">
            <a:extLst>
              <a:ext uri="{FF2B5EF4-FFF2-40B4-BE49-F238E27FC236}">
                <a16:creationId xmlns:a16="http://schemas.microsoft.com/office/drawing/2014/main" id="{8C4F64C5-CD9A-4973-8AB8-77C8002E8FED}"/>
              </a:ext>
            </a:extLst>
          </p:cNvPr>
          <p:cNvPicPr>
            <a:picLocks noChangeAspect="1"/>
          </p:cNvPicPr>
          <p:nvPr/>
        </p:nvPicPr>
        <p:blipFill>
          <a:blip r:embed="rId2"/>
          <a:stretch>
            <a:fillRect/>
          </a:stretch>
        </p:blipFill>
        <p:spPr>
          <a:xfrm>
            <a:off x="6575159" y="1604707"/>
            <a:ext cx="4613447" cy="4428447"/>
          </a:xfrm>
          <a:prstGeom prst="rect">
            <a:avLst/>
          </a:prstGeom>
        </p:spPr>
      </p:pic>
    </p:spTree>
    <p:extLst>
      <p:ext uri="{BB962C8B-B14F-4D97-AF65-F5344CB8AC3E}">
        <p14:creationId xmlns:p14="http://schemas.microsoft.com/office/powerpoint/2010/main" val="360243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E904-473F-4E83-9C9B-A9929D116927}"/>
              </a:ext>
            </a:extLst>
          </p:cNvPr>
          <p:cNvSpPr>
            <a:spLocks noGrp="1"/>
          </p:cNvSpPr>
          <p:nvPr>
            <p:ph type="title"/>
          </p:nvPr>
        </p:nvSpPr>
        <p:spPr>
          <a:xfrm>
            <a:off x="780260" y="560841"/>
            <a:ext cx="8534400" cy="649401"/>
          </a:xfrm>
        </p:spPr>
        <p:txBody>
          <a:bodyPr>
            <a:normAutofit fontScale="90000"/>
          </a:bodyPr>
          <a:lstStyle/>
          <a:p>
            <a:r>
              <a:rPr lang="en-IN" b="1">
                <a:latin typeface="Times New Roman"/>
                <a:cs typeface="Times New Roman"/>
              </a:rPr>
              <a:t>PRINCIPAL COMPONENT ANALYSIS</a:t>
            </a:r>
            <a:endParaRPr lang="en-US">
              <a:ea typeface="+mj-lt"/>
              <a:cs typeface="+mj-lt"/>
            </a:endParaRPr>
          </a:p>
          <a:p>
            <a:r>
              <a:rPr lang="en-US">
                <a:latin typeface="Times New Roman"/>
                <a:cs typeface="Times New Roman"/>
              </a:rPr>
              <a:t>(Contd.)</a:t>
            </a:r>
            <a:endParaRPr lang="en-US"/>
          </a:p>
        </p:txBody>
      </p:sp>
      <p:sp>
        <p:nvSpPr>
          <p:cNvPr id="6" name="Content Placeholder 5">
            <a:extLst>
              <a:ext uri="{FF2B5EF4-FFF2-40B4-BE49-F238E27FC236}">
                <a16:creationId xmlns:a16="http://schemas.microsoft.com/office/drawing/2014/main" id="{D4F576C3-7B68-4AD8-890B-7E83EE8FD129}"/>
              </a:ext>
            </a:extLst>
          </p:cNvPr>
          <p:cNvSpPr>
            <a:spLocks noGrp="1"/>
          </p:cNvSpPr>
          <p:nvPr>
            <p:ph idx="1"/>
          </p:nvPr>
        </p:nvSpPr>
        <p:spPr>
          <a:xfrm>
            <a:off x="769054" y="1468225"/>
            <a:ext cx="8534400" cy="3615267"/>
          </a:xfrm>
        </p:spPr>
        <p:txBody>
          <a:bodyPr vert="horz" lIns="91440" tIns="45720" rIns="91440" bIns="45720" rtlCol="0" anchor="ctr">
            <a:noAutofit/>
          </a:bodyPr>
          <a:lstStyle/>
          <a:p>
            <a:pPr marL="0" indent="0">
              <a:buNone/>
            </a:pPr>
            <a:endParaRPr lang="en-US">
              <a:solidFill>
                <a:schemeClr val="tx1"/>
              </a:solidFill>
              <a:latin typeface="Times New Roman"/>
              <a:ea typeface="+mn-lt"/>
              <a:cs typeface="+mn-lt"/>
            </a:endParaRPr>
          </a:p>
          <a:p>
            <a:pPr marL="0" indent="0">
              <a:buNone/>
            </a:pPr>
            <a:endParaRPr lang="en-US">
              <a:solidFill>
                <a:schemeClr val="tx1"/>
              </a:solidFill>
              <a:latin typeface="Times New Roman"/>
              <a:ea typeface="+mn-lt"/>
              <a:cs typeface="+mn-lt"/>
            </a:endParaRPr>
          </a:p>
          <a:p>
            <a:pPr marL="0" indent="0">
              <a:buNone/>
            </a:pPr>
            <a:endParaRPr lang="en-US">
              <a:solidFill>
                <a:schemeClr val="tx1"/>
              </a:solidFill>
              <a:latin typeface="Times New Roman"/>
              <a:ea typeface="+mn-lt"/>
              <a:cs typeface="+mn-lt"/>
            </a:endParaRPr>
          </a:p>
          <a:p>
            <a:pPr marL="0" indent="0">
              <a:buNone/>
            </a:pPr>
            <a:endParaRPr lang="en-US">
              <a:solidFill>
                <a:schemeClr val="tx1"/>
              </a:solidFill>
              <a:latin typeface="Times New Roman"/>
              <a:ea typeface="+mn-lt"/>
              <a:cs typeface="+mn-lt"/>
            </a:endParaRPr>
          </a:p>
          <a:p>
            <a:pPr marL="0" indent="0">
              <a:buNone/>
            </a:pPr>
            <a:endParaRPr lang="en-US" b="1">
              <a:solidFill>
                <a:schemeClr val="tx1"/>
              </a:solidFill>
              <a:latin typeface="Times New Roman"/>
              <a:ea typeface="+mn-lt"/>
              <a:cs typeface="+mn-lt"/>
            </a:endParaRPr>
          </a:p>
          <a:p>
            <a:pPr marL="0" indent="0">
              <a:buNone/>
            </a:pPr>
            <a:endParaRPr lang="en-US">
              <a:solidFill>
                <a:schemeClr val="tx1"/>
              </a:solidFill>
              <a:latin typeface="Times New Roman"/>
              <a:ea typeface="+mn-lt"/>
              <a:cs typeface="+mn-lt"/>
            </a:endParaRPr>
          </a:p>
          <a:p>
            <a:pPr marL="0" indent="0">
              <a:buNone/>
            </a:pPr>
            <a:endParaRPr lang="en-US">
              <a:solidFill>
                <a:schemeClr val="tx1"/>
              </a:solidFill>
              <a:latin typeface="Times New Roman"/>
              <a:ea typeface="+mn-lt"/>
              <a:cs typeface="+mn-lt"/>
            </a:endParaRPr>
          </a:p>
          <a:p>
            <a:pPr marL="342900" indent="-342900">
              <a:buClr>
                <a:srgbClr val="FFFFFF"/>
              </a:buClr>
            </a:pPr>
            <a:r>
              <a:rPr lang="en-US" sz="2200">
                <a:solidFill>
                  <a:schemeClr val="tx1"/>
                </a:solidFill>
                <a:latin typeface="Times New Roman"/>
                <a:ea typeface="+mn-lt"/>
                <a:cs typeface="+mn-lt"/>
              </a:rPr>
              <a:t>Perhaps the most popular dimensionality reduction technique in machine learning is Principal Component Analysis.</a:t>
            </a:r>
          </a:p>
          <a:p>
            <a:pPr>
              <a:buClr>
                <a:srgbClr val="FFFFFF"/>
              </a:buClr>
            </a:pPr>
            <a:r>
              <a:rPr lang="en-US" sz="2200">
                <a:solidFill>
                  <a:schemeClr val="tx1"/>
                </a:solidFill>
                <a:latin typeface="Times New Roman"/>
                <a:ea typeface="+mn-lt"/>
                <a:cs typeface="Times New Roman"/>
              </a:rPr>
              <a:t>We needed to tackle the curse of dimensionality (especially with a sparse dataset as ours)</a:t>
            </a:r>
            <a:endParaRPr lang="en-US" sz="2200">
              <a:solidFill>
                <a:schemeClr val="tx1"/>
              </a:solidFill>
              <a:ea typeface="+mn-lt"/>
              <a:cs typeface="+mn-lt"/>
            </a:endParaRPr>
          </a:p>
          <a:p>
            <a:pPr marL="342900" indent="-342900"/>
            <a:r>
              <a:rPr lang="en-US" sz="2200">
                <a:solidFill>
                  <a:schemeClr val="tx1"/>
                </a:solidFill>
                <a:latin typeface="Times New Roman"/>
                <a:ea typeface="+mn-lt"/>
                <a:cs typeface="+mn-lt"/>
              </a:rPr>
              <a:t>Reducing the number of features in a dataset make our model much simpler, can reduce the risk of overfitting and also improves the accuracy of the model . </a:t>
            </a:r>
          </a:p>
          <a:p>
            <a:pPr marL="342900" indent="-342900">
              <a:buClr>
                <a:srgbClr val="FFFFFF"/>
              </a:buClr>
            </a:pPr>
            <a:r>
              <a:rPr lang="en-US" sz="2200">
                <a:solidFill>
                  <a:schemeClr val="tx1"/>
                </a:solidFill>
                <a:latin typeface="Times New Roman"/>
                <a:ea typeface="+mn-lt"/>
                <a:cs typeface="+mn-lt"/>
              </a:rPr>
              <a:t>Using n_components = 2 allows us to visualize our model performance and plot decision boundaries which helps in increasing interpretability of the model.</a:t>
            </a:r>
          </a:p>
          <a:p>
            <a:pPr marL="0" indent="0">
              <a:buNone/>
            </a:pPr>
            <a:endParaRPr lang="en-US">
              <a:solidFill>
                <a:srgbClr val="000000"/>
              </a:solidFill>
              <a:latin typeface="Century Gothic" panose="020B0502020202020204"/>
              <a:cs typeface="Times New Roman"/>
            </a:endParaRP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38412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6ACBB-276C-4C92-9DFF-B2E9F19A65C8}"/>
              </a:ext>
            </a:extLst>
          </p:cNvPr>
          <p:cNvSpPr>
            <a:spLocks noGrp="1"/>
          </p:cNvSpPr>
          <p:nvPr>
            <p:ph type="title"/>
          </p:nvPr>
        </p:nvSpPr>
        <p:spPr>
          <a:xfrm>
            <a:off x="686276" y="873588"/>
            <a:ext cx="8534400" cy="815655"/>
          </a:xfrm>
        </p:spPr>
        <p:txBody>
          <a:bodyPr>
            <a:normAutofit fontScale="90000"/>
          </a:bodyPr>
          <a:lstStyle/>
          <a:p>
            <a:r>
              <a:rPr lang="en-IN" sz="4400" b="1">
                <a:latin typeface="Times New Roman" panose="02020603050405020304" pitchFamily="18" charset="0"/>
                <a:cs typeface="Times New Roman" panose="02020603050405020304" pitchFamily="18" charset="0"/>
              </a:rPr>
              <a:t>Classification Modelling</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E834CAA5-C05A-4C0B-A81D-DBF4A56EBB18}"/>
              </a:ext>
            </a:extLst>
          </p:cNvPr>
          <p:cNvSpPr>
            <a:spLocks noGrp="1"/>
          </p:cNvSpPr>
          <p:nvPr>
            <p:ph idx="1"/>
          </p:nvPr>
        </p:nvSpPr>
        <p:spPr>
          <a:xfrm>
            <a:off x="689450" y="1281416"/>
            <a:ext cx="10583388" cy="4890784"/>
          </a:xfrm>
        </p:spPr>
        <p:txBody>
          <a:bodyPr>
            <a:normAutofit/>
          </a:bodyPr>
          <a:lstStyle/>
          <a:p>
            <a:pPr marL="0" indent="0" algn="l">
              <a:buNone/>
            </a:pPr>
            <a:r>
              <a:rPr lang="en-US" sz="1800" b="0" i="0" u="none" strike="noStrike" baseline="0">
                <a:solidFill>
                  <a:schemeClr val="tx1"/>
                </a:solidFill>
                <a:latin typeface="Times-Roman"/>
              </a:rPr>
              <a:t>After the feature extraction and selection, the supervised machine learning methods are applied to the data obtained. The machine learning methods to be applied, as discussed previously, are:</a:t>
            </a:r>
          </a:p>
          <a:p>
            <a:r>
              <a:rPr lang="en-IN" sz="1800" b="0" i="0" u="none" strike="noStrike" baseline="0">
                <a:solidFill>
                  <a:schemeClr val="tx1"/>
                </a:solidFill>
                <a:latin typeface="Times-Roman"/>
              </a:rPr>
              <a:t>Logistic Regression (LR)</a:t>
            </a:r>
          </a:p>
          <a:p>
            <a:r>
              <a:rPr lang="en-IN" sz="1800" b="0" i="0" u="none" strike="noStrike" baseline="0">
                <a:solidFill>
                  <a:schemeClr val="tx1"/>
                </a:solidFill>
                <a:latin typeface="Times-Roman"/>
              </a:rPr>
              <a:t>Decision Tree (DT)</a:t>
            </a:r>
          </a:p>
          <a:p>
            <a:r>
              <a:rPr lang="en-IN" sz="1800" b="0" i="0" u="none" strike="noStrike" baseline="0">
                <a:solidFill>
                  <a:schemeClr val="tx1"/>
                </a:solidFill>
                <a:latin typeface="Times-Roman"/>
              </a:rPr>
              <a:t>Support Vector Machines (SVM)</a:t>
            </a:r>
          </a:p>
          <a:p>
            <a:r>
              <a:rPr lang="en-IN" sz="1800" b="0" i="0" u="none" strike="noStrike" baseline="0">
                <a:solidFill>
                  <a:schemeClr val="tx1"/>
                </a:solidFill>
                <a:latin typeface="Times-Roman"/>
              </a:rPr>
              <a:t>Random Forest (RF)</a:t>
            </a:r>
          </a:p>
          <a:p>
            <a:pPr marL="0" indent="0">
              <a:buNone/>
            </a:pPr>
            <a:r>
              <a:rPr lang="en-US" sz="1800" b="0" i="0" u="none" strike="noStrike" baseline="0">
                <a:solidFill>
                  <a:schemeClr val="tx1"/>
                </a:solidFill>
                <a:latin typeface="Times-Roman"/>
              </a:rPr>
              <a:t>Evaluation of the prediction results using </a:t>
            </a:r>
            <a:r>
              <a:rPr lang="en-IN" sz="1800" b="0" i="0" u="none" strike="noStrike" baseline="0">
                <a:solidFill>
                  <a:schemeClr val="tx1"/>
                </a:solidFill>
                <a:latin typeface="Times-Roman"/>
              </a:rPr>
              <a:t>various evaluation metrics like </a:t>
            </a:r>
            <a:r>
              <a:rPr lang="en-IN" sz="1800">
                <a:solidFill>
                  <a:schemeClr val="tx1"/>
                </a:solidFill>
                <a:latin typeface="Times-Roman"/>
              </a:rPr>
              <a:t>AUC-ROC, confusion</a:t>
            </a:r>
            <a:r>
              <a:rPr lang="en-IN" sz="1800" b="0" i="0" u="none" strike="noStrike" baseline="0">
                <a:solidFill>
                  <a:schemeClr val="tx1"/>
                </a:solidFill>
                <a:latin typeface="Times-Roman"/>
              </a:rPr>
              <a:t> matrix, classification accuracy, precision, recall, f1-score. is done.</a:t>
            </a:r>
            <a:endParaRPr lang="en-IN" sz="1800">
              <a:solidFill>
                <a:schemeClr val="tx1"/>
              </a:solidFill>
              <a:latin typeface="Times-Roman"/>
            </a:endParaRPr>
          </a:p>
        </p:txBody>
      </p:sp>
    </p:spTree>
    <p:extLst>
      <p:ext uri="{BB962C8B-B14F-4D97-AF65-F5344CB8AC3E}">
        <p14:creationId xmlns:p14="http://schemas.microsoft.com/office/powerpoint/2010/main" val="204866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0F29B836-5522-49A1-8681-664137BFFA67}"/>
              </a:ext>
            </a:extLst>
          </p:cNvPr>
          <p:cNvSpPr>
            <a:spLocks noGrp="1"/>
          </p:cNvSpPr>
          <p:nvPr>
            <p:ph idx="1"/>
          </p:nvPr>
        </p:nvSpPr>
        <p:spPr>
          <a:xfrm>
            <a:off x="537896" y="541269"/>
            <a:ext cx="10738115" cy="1063795"/>
          </a:xfrm>
        </p:spPr>
        <p:txBody>
          <a:bodyPr>
            <a:normAutofit/>
          </a:bodyPr>
          <a:lstStyle/>
          <a:p>
            <a:r>
              <a:rPr lang="en-IN">
                <a:solidFill>
                  <a:schemeClr val="tx1"/>
                </a:solidFill>
              </a:rPr>
              <a:t>To make it convenient to evaluate model easily, we created a function to push out various Evaluation metrics for various algorithms</a:t>
            </a:r>
          </a:p>
        </p:txBody>
      </p:sp>
      <p:pic>
        <p:nvPicPr>
          <p:cNvPr id="5" name="Picture 4">
            <a:extLst>
              <a:ext uri="{FF2B5EF4-FFF2-40B4-BE49-F238E27FC236}">
                <a16:creationId xmlns:a16="http://schemas.microsoft.com/office/drawing/2014/main" id="{14DAAB33-98C0-49B5-81C9-0F1BA64AB8B1}"/>
              </a:ext>
            </a:extLst>
          </p:cNvPr>
          <p:cNvPicPr>
            <a:picLocks noChangeAspect="1"/>
          </p:cNvPicPr>
          <p:nvPr/>
        </p:nvPicPr>
        <p:blipFill>
          <a:blip r:embed="rId2"/>
          <a:stretch>
            <a:fillRect/>
          </a:stretch>
        </p:blipFill>
        <p:spPr>
          <a:xfrm>
            <a:off x="583659" y="1889980"/>
            <a:ext cx="11024681" cy="4258983"/>
          </a:xfrm>
          <a:prstGeom prst="rect">
            <a:avLst/>
          </a:prstGeom>
        </p:spPr>
      </p:pic>
    </p:spTree>
    <p:extLst>
      <p:ext uri="{BB962C8B-B14F-4D97-AF65-F5344CB8AC3E}">
        <p14:creationId xmlns:p14="http://schemas.microsoft.com/office/powerpoint/2010/main" val="711428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F5AD7-B9DF-49B5-A5B6-E719301943ED}"/>
              </a:ext>
            </a:extLst>
          </p:cNvPr>
          <p:cNvSpPr>
            <a:spLocks noGrp="1"/>
          </p:cNvSpPr>
          <p:nvPr>
            <p:ph type="title"/>
          </p:nvPr>
        </p:nvSpPr>
        <p:spPr>
          <a:xfrm>
            <a:off x="358501" y="259246"/>
            <a:ext cx="11410225" cy="897467"/>
          </a:xfrm>
        </p:spPr>
        <p:txBody>
          <a:bodyPr>
            <a:normAutofit/>
          </a:bodyPr>
          <a:lstStyle/>
          <a:p>
            <a:pPr algn="ctr"/>
            <a:r>
              <a:rPr lang="en-IN" b="1">
                <a:latin typeface="Times New Roman" panose="02020603050405020304" pitchFamily="18" charset="0"/>
                <a:cs typeface="Times New Roman" panose="02020603050405020304" pitchFamily="18" charset="0"/>
              </a:rPr>
              <a:t>Logistic Regression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FD4261A5-DB59-4DC9-B1A6-819BAC10D8B1}"/>
              </a:ext>
            </a:extLst>
          </p:cNvPr>
          <p:cNvPicPr>
            <a:picLocks noChangeAspect="1"/>
          </p:cNvPicPr>
          <p:nvPr/>
        </p:nvPicPr>
        <p:blipFill>
          <a:blip r:embed="rId2"/>
          <a:stretch>
            <a:fillRect/>
          </a:stretch>
        </p:blipFill>
        <p:spPr>
          <a:xfrm>
            <a:off x="358501" y="1156713"/>
            <a:ext cx="4897354" cy="4483771"/>
          </a:xfrm>
          <a:prstGeom prst="rect">
            <a:avLst/>
          </a:prstGeom>
        </p:spPr>
      </p:pic>
      <p:pic>
        <p:nvPicPr>
          <p:cNvPr id="7" name="Picture 6">
            <a:extLst>
              <a:ext uri="{FF2B5EF4-FFF2-40B4-BE49-F238E27FC236}">
                <a16:creationId xmlns:a16="http://schemas.microsoft.com/office/drawing/2014/main" id="{C2211617-CE19-48F3-A2B5-1D57759FD43E}"/>
              </a:ext>
            </a:extLst>
          </p:cNvPr>
          <p:cNvPicPr>
            <a:picLocks noChangeAspect="1"/>
          </p:cNvPicPr>
          <p:nvPr/>
        </p:nvPicPr>
        <p:blipFill>
          <a:blip r:embed="rId3"/>
          <a:stretch>
            <a:fillRect/>
          </a:stretch>
        </p:blipFill>
        <p:spPr>
          <a:xfrm>
            <a:off x="6016965" y="1121032"/>
            <a:ext cx="5544167" cy="4522998"/>
          </a:xfrm>
          <a:prstGeom prst="rect">
            <a:avLst/>
          </a:prstGeom>
        </p:spPr>
      </p:pic>
    </p:spTree>
    <p:extLst>
      <p:ext uri="{BB962C8B-B14F-4D97-AF65-F5344CB8AC3E}">
        <p14:creationId xmlns:p14="http://schemas.microsoft.com/office/powerpoint/2010/main" val="3774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E25D976-D7EC-4B28-ACC1-72FDA6B9B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21" y="364597"/>
            <a:ext cx="5921368" cy="33442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E9D008D-5FEE-4E70-9F53-404917F37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583" y="3166327"/>
            <a:ext cx="6126811" cy="3460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4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F5AD7-B9DF-49B5-A5B6-E719301943ED}"/>
              </a:ext>
            </a:extLst>
          </p:cNvPr>
          <p:cNvSpPr>
            <a:spLocks noGrp="1"/>
          </p:cNvSpPr>
          <p:nvPr>
            <p:ph type="title"/>
          </p:nvPr>
        </p:nvSpPr>
        <p:spPr>
          <a:xfrm>
            <a:off x="574634" y="163512"/>
            <a:ext cx="11042732" cy="730778"/>
          </a:xfrm>
        </p:spPr>
        <p:txBody>
          <a:bodyPr>
            <a:normAutofit fontScale="90000"/>
          </a:bodyPr>
          <a:lstStyle/>
          <a:p>
            <a:pPr algn="ctr"/>
            <a:r>
              <a:rPr lang="fr-FR" b="1" i="0">
                <a:effectLst/>
                <a:latin typeface="Times New Roman" panose="02020603050405020304" pitchFamily="18" charset="0"/>
                <a:cs typeface="Times New Roman" panose="02020603050405020304" pitchFamily="18" charset="0"/>
              </a:rPr>
              <a:t>Support </a:t>
            </a:r>
            <a:r>
              <a:rPr lang="fr-FR" b="1" i="0" err="1">
                <a:effectLst/>
                <a:latin typeface="Times New Roman" panose="02020603050405020304" pitchFamily="18" charset="0"/>
                <a:cs typeface="Times New Roman" panose="02020603050405020304" pitchFamily="18" charset="0"/>
              </a:rPr>
              <a:t>Vector</a:t>
            </a:r>
            <a:r>
              <a:rPr lang="fr-FR" b="1" i="0">
                <a:effectLst/>
                <a:latin typeface="Times New Roman" panose="02020603050405020304" pitchFamily="18" charset="0"/>
                <a:cs typeface="Times New Roman" panose="02020603050405020304" pitchFamily="18" charset="0"/>
              </a:rPr>
              <a:t> (SVC) Classification Model</a:t>
            </a:r>
            <a:endParaRPr lang="en-IN"/>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D24A8911-DAAA-48A8-83B3-F73A5EF412A2}"/>
              </a:ext>
            </a:extLst>
          </p:cNvPr>
          <p:cNvPicPr>
            <a:picLocks noChangeAspect="1"/>
          </p:cNvPicPr>
          <p:nvPr/>
        </p:nvPicPr>
        <p:blipFill>
          <a:blip r:embed="rId2"/>
          <a:stretch>
            <a:fillRect/>
          </a:stretch>
        </p:blipFill>
        <p:spPr>
          <a:xfrm>
            <a:off x="435936" y="952524"/>
            <a:ext cx="5478000" cy="4981348"/>
          </a:xfrm>
          <a:prstGeom prst="rect">
            <a:avLst/>
          </a:prstGeom>
        </p:spPr>
      </p:pic>
      <p:pic>
        <p:nvPicPr>
          <p:cNvPr id="7" name="Picture 6">
            <a:extLst>
              <a:ext uri="{FF2B5EF4-FFF2-40B4-BE49-F238E27FC236}">
                <a16:creationId xmlns:a16="http://schemas.microsoft.com/office/drawing/2014/main" id="{CCFDA08E-99B5-4409-A7B8-4B8328B9B375}"/>
              </a:ext>
            </a:extLst>
          </p:cNvPr>
          <p:cNvPicPr>
            <a:picLocks noChangeAspect="1"/>
          </p:cNvPicPr>
          <p:nvPr/>
        </p:nvPicPr>
        <p:blipFill>
          <a:blip r:embed="rId3"/>
          <a:stretch>
            <a:fillRect/>
          </a:stretch>
        </p:blipFill>
        <p:spPr>
          <a:xfrm>
            <a:off x="6096000" y="963680"/>
            <a:ext cx="5603014" cy="4981348"/>
          </a:xfrm>
          <a:prstGeom prst="rect">
            <a:avLst/>
          </a:prstGeom>
        </p:spPr>
      </p:pic>
    </p:spTree>
    <p:extLst>
      <p:ext uri="{BB962C8B-B14F-4D97-AF65-F5344CB8AC3E}">
        <p14:creationId xmlns:p14="http://schemas.microsoft.com/office/powerpoint/2010/main" val="300045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3074" name="Picture 2">
            <a:extLst>
              <a:ext uri="{FF2B5EF4-FFF2-40B4-BE49-F238E27FC236}">
                <a16:creationId xmlns:a16="http://schemas.microsoft.com/office/drawing/2014/main" id="{05218875-0375-4D5A-9309-967725A95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16" y="412920"/>
            <a:ext cx="5790000" cy="32700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F754B0F-569F-441B-9638-D769FA7B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862" y="3408345"/>
            <a:ext cx="6003976" cy="339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91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F5AD7-B9DF-49B5-A5B6-E719301943ED}"/>
              </a:ext>
            </a:extLst>
          </p:cNvPr>
          <p:cNvSpPr>
            <a:spLocks noGrp="1"/>
          </p:cNvSpPr>
          <p:nvPr>
            <p:ph type="title"/>
          </p:nvPr>
        </p:nvSpPr>
        <p:spPr>
          <a:xfrm>
            <a:off x="661923" y="281517"/>
            <a:ext cx="10891903" cy="800100"/>
          </a:xfrm>
        </p:spPr>
        <p:txBody>
          <a:bodyPr>
            <a:normAutofit/>
          </a:bodyPr>
          <a:lstStyle/>
          <a:p>
            <a:pPr algn="ctr"/>
            <a:r>
              <a:rPr lang="en-IN" b="1" i="0">
                <a:effectLst/>
                <a:latin typeface="Times New Roman" panose="02020603050405020304" pitchFamily="18" charset="0"/>
                <a:cs typeface="Times New Roman" panose="02020603050405020304" pitchFamily="18" charset="0"/>
              </a:rPr>
              <a:t>Decision Tree Classification Model</a:t>
            </a:r>
            <a:endParaRPr lang="en-IN"/>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1037C07E-FD49-4327-ABA6-30DD887F6C6D}"/>
              </a:ext>
            </a:extLst>
          </p:cNvPr>
          <p:cNvPicPr>
            <a:picLocks noChangeAspect="1"/>
          </p:cNvPicPr>
          <p:nvPr/>
        </p:nvPicPr>
        <p:blipFill>
          <a:blip r:embed="rId2"/>
          <a:stretch>
            <a:fillRect/>
          </a:stretch>
        </p:blipFill>
        <p:spPr>
          <a:xfrm>
            <a:off x="457202" y="1081617"/>
            <a:ext cx="5222697" cy="4938469"/>
          </a:xfrm>
          <a:prstGeom prst="rect">
            <a:avLst/>
          </a:prstGeom>
        </p:spPr>
      </p:pic>
      <p:pic>
        <p:nvPicPr>
          <p:cNvPr id="7" name="Picture 6">
            <a:extLst>
              <a:ext uri="{FF2B5EF4-FFF2-40B4-BE49-F238E27FC236}">
                <a16:creationId xmlns:a16="http://schemas.microsoft.com/office/drawing/2014/main" id="{61321CEA-3068-4B37-B4A9-7AAF4D134B2C}"/>
              </a:ext>
            </a:extLst>
          </p:cNvPr>
          <p:cNvPicPr>
            <a:picLocks noChangeAspect="1"/>
          </p:cNvPicPr>
          <p:nvPr/>
        </p:nvPicPr>
        <p:blipFill>
          <a:blip r:embed="rId3"/>
          <a:stretch>
            <a:fillRect/>
          </a:stretch>
        </p:blipFill>
        <p:spPr>
          <a:xfrm>
            <a:off x="6057249" y="1081617"/>
            <a:ext cx="5557584" cy="4938470"/>
          </a:xfrm>
          <a:prstGeom prst="rect">
            <a:avLst/>
          </a:prstGeom>
        </p:spPr>
      </p:pic>
    </p:spTree>
    <p:extLst>
      <p:ext uri="{BB962C8B-B14F-4D97-AF65-F5344CB8AC3E}">
        <p14:creationId xmlns:p14="http://schemas.microsoft.com/office/powerpoint/2010/main" val="411547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92221-16BD-4B00-8F74-8E876F01E039}"/>
              </a:ext>
            </a:extLst>
          </p:cNvPr>
          <p:cNvSpPr>
            <a:spLocks noGrp="1"/>
          </p:cNvSpPr>
          <p:nvPr>
            <p:ph type="title"/>
          </p:nvPr>
        </p:nvSpPr>
        <p:spPr>
          <a:xfrm>
            <a:off x="684212" y="485244"/>
            <a:ext cx="8534400" cy="1507067"/>
          </a:xfrm>
        </p:spPr>
        <p:txBody>
          <a:bodyPr vert="horz" lIns="91440" tIns="45720" rIns="91440" bIns="45720" rtlCol="0" anchor="ctr">
            <a:normAutofit/>
          </a:bodyPr>
          <a:lstStyle/>
          <a:p>
            <a:r>
              <a:rPr lang="en-US"/>
              <a:t>Problem statement</a:t>
            </a:r>
          </a:p>
        </p:txBody>
      </p:sp>
      <p:grpSp>
        <p:nvGrpSpPr>
          <p:cNvPr id="32" name="Group 31">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3" name="Straight Connector 32">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E915BFD4-47BE-4233-92AD-F0673853C7C7}"/>
              </a:ext>
            </a:extLst>
          </p:cNvPr>
          <p:cNvSpPr txBox="1"/>
          <p:nvPr/>
        </p:nvSpPr>
        <p:spPr>
          <a:xfrm>
            <a:off x="684212" y="2068511"/>
            <a:ext cx="8534400" cy="3615267"/>
          </a:xfrm>
          <a:prstGeom prst="rect">
            <a:avLst/>
          </a:prstGeom>
        </p:spPr>
        <p:txBody>
          <a:bodyPr vert="horz" lIns="91440" tIns="45720" rIns="91440" bIns="45720" rtlCol="0" anchor="ctr">
            <a:normAutofit/>
          </a:bodyPr>
          <a:lstStyle/>
          <a:p>
            <a:pPr algn="just">
              <a:spcBef>
                <a:spcPct val="20000"/>
              </a:spcBef>
              <a:spcAft>
                <a:spcPts val="600"/>
              </a:spcAft>
              <a:buClr>
                <a:schemeClr val="tx1"/>
              </a:buClr>
              <a:buSzPct val="80000"/>
              <a:buFont typeface="Wingdings 3" panose="05040102010807070707" pitchFamily="18" charset="2"/>
              <a:buChar char=""/>
            </a:pPr>
            <a:r>
              <a:rPr lang="en-US" b="0" i="0"/>
              <a:t>In recent years, the popularity of mushrooms as a superfood and the understanding of their vast health benefits has surged. What used to be typically seen as just a traditional food, mushrooms are now being widely consumed and acknowledged for their healing and health abilities. With more and more people interested, foraging for mushrooms in the wild is likely to increase and we wanted to understand if edible/poisonous mushrooms could be easily identified not only aid .</a:t>
            </a:r>
          </a:p>
          <a:p>
            <a:pPr algn="just">
              <a:spcBef>
                <a:spcPct val="20000"/>
              </a:spcBef>
              <a:spcAft>
                <a:spcPts val="600"/>
              </a:spcAft>
              <a:buClr>
                <a:schemeClr val="tx1"/>
              </a:buClr>
              <a:buSzPct val="80000"/>
              <a:buFont typeface="Wingdings 3" panose="05040102010807070707" pitchFamily="18" charset="2"/>
              <a:buChar char=""/>
            </a:pPr>
            <a:endParaRPr lang="en-US"/>
          </a:p>
          <a:p>
            <a:pPr algn="just">
              <a:spcBef>
                <a:spcPct val="20000"/>
              </a:spcBef>
              <a:spcAft>
                <a:spcPts val="600"/>
              </a:spcAft>
              <a:buClr>
                <a:schemeClr val="tx1"/>
              </a:buClr>
              <a:buSzPct val="80000"/>
              <a:buFont typeface="Wingdings 3" panose="05040102010807070707" pitchFamily="18" charset="2"/>
              <a:buChar char=""/>
            </a:pPr>
            <a:r>
              <a:rPr lang="en-US" b="1" i="0"/>
              <a:t>This project aims at developing a machine-learning algorithm that will determine if a certain mushroom is edible or poisonous by its specifications like cap shape, cap color, gill color, etc. using different classifiers.</a:t>
            </a:r>
          </a:p>
          <a:p>
            <a:pPr>
              <a:spcBef>
                <a:spcPct val="20000"/>
              </a:spcBef>
              <a:spcAft>
                <a:spcPts val="600"/>
              </a:spcAft>
              <a:buClr>
                <a:schemeClr val="tx1"/>
              </a:buClr>
              <a:buSzPct val="80000"/>
              <a:buFont typeface="Wingdings 3" panose="05040102010807070707" pitchFamily="18" charset="2"/>
              <a:buChar char=""/>
            </a:pPr>
            <a:endParaRPr lang="en-US" b="0" i="0"/>
          </a:p>
          <a:p>
            <a:pPr>
              <a:spcBef>
                <a:spcPct val="20000"/>
              </a:spcBef>
              <a:spcAft>
                <a:spcPts val="600"/>
              </a:spcAft>
              <a:buClr>
                <a:schemeClr val="tx1"/>
              </a:buClr>
              <a:buSzPct val="80000"/>
              <a:buFont typeface="Wingdings 3" panose="05040102010807070707" pitchFamily="18" charset="2"/>
              <a:buChar char=""/>
            </a:pPr>
            <a:endParaRPr lang="en-US"/>
          </a:p>
        </p:txBody>
      </p:sp>
    </p:spTree>
    <p:extLst>
      <p:ext uri="{BB962C8B-B14F-4D97-AF65-F5344CB8AC3E}">
        <p14:creationId xmlns:p14="http://schemas.microsoft.com/office/powerpoint/2010/main" val="1043547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4098" name="Picture 2">
            <a:extLst>
              <a:ext uri="{FF2B5EF4-FFF2-40B4-BE49-F238E27FC236}">
                <a16:creationId xmlns:a16="http://schemas.microsoft.com/office/drawing/2014/main" id="{F2C6AF68-0473-4964-9C71-02E9A122F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71" y="767652"/>
            <a:ext cx="5503891" cy="31084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870579C-3E3E-4D43-82E4-26FFA837B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757" y="772141"/>
            <a:ext cx="5503891" cy="3108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82398D-7662-43FF-A279-6213614850C7}"/>
              </a:ext>
            </a:extLst>
          </p:cNvPr>
          <p:cNvSpPr txBox="1"/>
          <p:nvPr/>
        </p:nvSpPr>
        <p:spPr>
          <a:xfrm>
            <a:off x="499088" y="4643797"/>
            <a:ext cx="7642531" cy="1200329"/>
          </a:xfrm>
          <a:prstGeom prst="rect">
            <a:avLst/>
          </a:prstGeom>
          <a:noFill/>
        </p:spPr>
        <p:txBody>
          <a:bodyPr wrap="square" lIns="91440" tIns="45720" rIns="91440" bIns="45720" rtlCol="0" anchor="t">
            <a:spAutoFit/>
          </a:bodyPr>
          <a:lstStyle/>
          <a:p>
            <a:r>
              <a:rPr lang="en-US" i="0">
                <a:effectLst/>
                <a:latin typeface="Times New Roman"/>
                <a:cs typeface="Times New Roman"/>
              </a:rPr>
              <a:t>This is a clear case of overfitting</a:t>
            </a:r>
            <a:r>
              <a:rPr lang="en-US">
                <a:latin typeface="Times New Roman"/>
                <a:cs typeface="Times New Roman"/>
              </a:rPr>
              <a:t> as the decision boundary is very refined.</a:t>
            </a:r>
            <a:endParaRPr lang="en-US" i="0">
              <a:effectLst/>
              <a:latin typeface="Times New Roman" panose="02020603050405020304" pitchFamily="18" charset="0"/>
              <a:cs typeface="Times New Roman" panose="02020603050405020304" pitchFamily="18" charset="0"/>
            </a:endParaRPr>
          </a:p>
          <a:p>
            <a:pPr algn="l" rtl="0"/>
            <a:r>
              <a:rPr lang="en-US" i="0">
                <a:effectLst/>
                <a:latin typeface="Times New Roman" panose="02020603050405020304" pitchFamily="18" charset="0"/>
                <a:cs typeface="Times New Roman" panose="02020603050405020304" pitchFamily="18" charset="0"/>
              </a:rPr>
              <a:t>What is the solution to overfitting in a Decision Tree?</a:t>
            </a:r>
          </a:p>
          <a:p>
            <a:pPr algn="l" rtl="0"/>
            <a:r>
              <a:rPr lang="en-US" i="0">
                <a:effectLst/>
                <a:latin typeface="Times New Roman" panose="02020603050405020304" pitchFamily="18" charset="0"/>
                <a:cs typeface="Times New Roman" panose="02020603050405020304" pitchFamily="18" charset="0"/>
              </a:rPr>
              <a:t>A hyperparameter tuned Random Forest should solve this issue for us</a:t>
            </a:r>
          </a:p>
          <a:p>
            <a:endParaRPr lang="en-IN"/>
          </a:p>
        </p:txBody>
      </p:sp>
    </p:spTree>
    <p:extLst>
      <p:ext uri="{BB962C8B-B14F-4D97-AF65-F5344CB8AC3E}">
        <p14:creationId xmlns:p14="http://schemas.microsoft.com/office/powerpoint/2010/main" val="2365912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79596-7C2B-43BA-BCA5-02F5BD9A6FF1}"/>
              </a:ext>
            </a:extLst>
          </p:cNvPr>
          <p:cNvSpPr>
            <a:spLocks noGrp="1"/>
          </p:cNvSpPr>
          <p:nvPr>
            <p:ph type="title"/>
          </p:nvPr>
        </p:nvSpPr>
        <p:spPr>
          <a:xfrm>
            <a:off x="684212" y="364326"/>
            <a:ext cx="10910757" cy="688978"/>
          </a:xfrm>
        </p:spPr>
        <p:txBody>
          <a:bodyPr>
            <a:normAutofit/>
          </a:bodyPr>
          <a:lstStyle/>
          <a:p>
            <a:pPr algn="ctr"/>
            <a:r>
              <a:rPr lang="en-IN" b="1" i="0">
                <a:effectLst/>
                <a:latin typeface="Times New Roman" panose="02020603050405020304" pitchFamily="18" charset="0"/>
                <a:cs typeface="Times New Roman" panose="02020603050405020304" pitchFamily="18" charset="0"/>
              </a:rPr>
              <a:t>Random Forest Classification Model</a:t>
            </a:r>
            <a:endParaRPr lang="en-IN">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4460AF77-646B-4754-96E8-E81D3A5345AB}"/>
              </a:ext>
            </a:extLst>
          </p:cNvPr>
          <p:cNvPicPr>
            <a:picLocks noChangeAspect="1"/>
          </p:cNvPicPr>
          <p:nvPr/>
        </p:nvPicPr>
        <p:blipFill>
          <a:blip r:embed="rId2"/>
          <a:stretch>
            <a:fillRect/>
          </a:stretch>
        </p:blipFill>
        <p:spPr>
          <a:xfrm>
            <a:off x="529510" y="1280315"/>
            <a:ext cx="5564138" cy="4780332"/>
          </a:xfrm>
          <a:prstGeom prst="rect">
            <a:avLst/>
          </a:prstGeom>
        </p:spPr>
      </p:pic>
      <p:pic>
        <p:nvPicPr>
          <p:cNvPr id="7" name="Picture 6">
            <a:extLst>
              <a:ext uri="{FF2B5EF4-FFF2-40B4-BE49-F238E27FC236}">
                <a16:creationId xmlns:a16="http://schemas.microsoft.com/office/drawing/2014/main" id="{4CCD7532-B2CA-4C6D-A9B4-A60393E79797}"/>
              </a:ext>
            </a:extLst>
          </p:cNvPr>
          <p:cNvPicPr>
            <a:picLocks noChangeAspect="1"/>
          </p:cNvPicPr>
          <p:nvPr/>
        </p:nvPicPr>
        <p:blipFill>
          <a:blip r:embed="rId3"/>
          <a:stretch>
            <a:fillRect/>
          </a:stretch>
        </p:blipFill>
        <p:spPr>
          <a:xfrm>
            <a:off x="6286791" y="1280314"/>
            <a:ext cx="5785649" cy="4780331"/>
          </a:xfrm>
          <a:prstGeom prst="rect">
            <a:avLst/>
          </a:prstGeom>
        </p:spPr>
      </p:pic>
    </p:spTree>
    <p:extLst>
      <p:ext uri="{BB962C8B-B14F-4D97-AF65-F5344CB8AC3E}">
        <p14:creationId xmlns:p14="http://schemas.microsoft.com/office/powerpoint/2010/main" val="957721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171C-EE9F-46C2-8AC5-78F2DC6D7340}"/>
              </a:ext>
            </a:extLst>
          </p:cNvPr>
          <p:cNvSpPr>
            <a:spLocks noGrp="1"/>
          </p:cNvSpPr>
          <p:nvPr>
            <p:ph type="title"/>
          </p:nvPr>
        </p:nvSpPr>
        <p:spPr>
          <a:xfrm>
            <a:off x="684212" y="685800"/>
            <a:ext cx="8534400" cy="649401"/>
          </a:xfrm>
        </p:spPr>
        <p:txBody>
          <a:bodyPr/>
          <a:lstStyle/>
          <a:p>
            <a:r>
              <a:rPr lang="en-US"/>
              <a:t>WHY RANDOMIZED SEARCH?</a:t>
            </a:r>
          </a:p>
        </p:txBody>
      </p:sp>
      <p:sp>
        <p:nvSpPr>
          <p:cNvPr id="3" name="Content Placeholder 2">
            <a:extLst>
              <a:ext uri="{FF2B5EF4-FFF2-40B4-BE49-F238E27FC236}">
                <a16:creationId xmlns:a16="http://schemas.microsoft.com/office/drawing/2014/main" id="{75BA6D22-924A-4646-8349-4B0D65FE2CC6}"/>
              </a:ext>
            </a:extLst>
          </p:cNvPr>
          <p:cNvSpPr>
            <a:spLocks noGrp="1"/>
          </p:cNvSpPr>
          <p:nvPr>
            <p:ph idx="1"/>
          </p:nvPr>
        </p:nvSpPr>
        <p:spPr>
          <a:xfrm>
            <a:off x="426477" y="1718475"/>
            <a:ext cx="6001871" cy="3010150"/>
          </a:xfrm>
        </p:spPr>
        <p:txBody>
          <a:bodyPr>
            <a:normAutofit lnSpcReduction="10000"/>
          </a:bodyPr>
          <a:lstStyle/>
          <a:p>
            <a:r>
              <a:rPr lang="en-US">
                <a:solidFill>
                  <a:schemeClr val="tx1"/>
                </a:solidFill>
                <a:latin typeface="Times New Roman"/>
                <a:ea typeface="+mn-lt"/>
                <a:cs typeface="+mn-lt"/>
              </a:rPr>
              <a:t>RCV only uses a random search over a specified parameter value, they are faster than GSCV. </a:t>
            </a:r>
            <a:endParaRPr lang="en-US">
              <a:solidFill>
                <a:schemeClr val="tx1"/>
              </a:solidFill>
              <a:latin typeface="Times New Roman"/>
              <a:ea typeface="+mn-lt"/>
              <a:cs typeface="Times New Roman"/>
            </a:endParaRPr>
          </a:p>
          <a:p>
            <a:pPr>
              <a:buClr>
                <a:srgbClr val="FFFFFF"/>
              </a:buClr>
            </a:pPr>
            <a:r>
              <a:rPr lang="en-US">
                <a:solidFill>
                  <a:schemeClr val="tx1"/>
                </a:solidFill>
                <a:latin typeface="Times New Roman"/>
                <a:ea typeface="+mn-lt"/>
                <a:cs typeface="+mn-lt"/>
              </a:rPr>
              <a:t>RCV can outperform a GSCV, especially if only a small number of hyperparameters affect the performance of the machine learning algorithm. </a:t>
            </a:r>
            <a:endParaRPr lang="en-US">
              <a:solidFill>
                <a:schemeClr val="tx1"/>
              </a:solidFill>
              <a:latin typeface="Times New Roman"/>
              <a:ea typeface="+mn-lt"/>
              <a:cs typeface="Times New Roman"/>
            </a:endParaRPr>
          </a:p>
          <a:p>
            <a:pPr>
              <a:buClr>
                <a:srgbClr val="FFFFFF"/>
              </a:buClr>
            </a:pPr>
            <a:r>
              <a:rPr lang="en-US">
                <a:solidFill>
                  <a:schemeClr val="tx1"/>
                </a:solidFill>
                <a:latin typeface="Times New Roman"/>
                <a:ea typeface="+mn-lt"/>
                <a:cs typeface="+mn-lt"/>
              </a:rPr>
              <a:t>RCV is also used over GSCV when we have a lot of hyperparameters and using all combinations would be computationally very expensive. For example, Boosted Trees and Neural Networks.</a:t>
            </a:r>
            <a:endParaRPr lang="en-US">
              <a:solidFill>
                <a:schemeClr val="tx1"/>
              </a:solidFill>
              <a:latin typeface="Times New Roman"/>
              <a:cs typeface="Times New Roman"/>
            </a:endParaRPr>
          </a:p>
        </p:txBody>
      </p:sp>
      <p:pic>
        <p:nvPicPr>
          <p:cNvPr id="5" name="Picture 5" descr="Graphical user interface, text, application&#10;&#10;Description automatically generated">
            <a:extLst>
              <a:ext uri="{FF2B5EF4-FFF2-40B4-BE49-F238E27FC236}">
                <a16:creationId xmlns:a16="http://schemas.microsoft.com/office/drawing/2014/main" id="{238B1893-D0FC-4A3D-83A7-BCAA5B52C1C7}"/>
              </a:ext>
            </a:extLst>
          </p:cNvPr>
          <p:cNvPicPr>
            <a:picLocks noChangeAspect="1"/>
          </p:cNvPicPr>
          <p:nvPr/>
        </p:nvPicPr>
        <p:blipFill>
          <a:blip r:embed="rId2"/>
          <a:stretch>
            <a:fillRect/>
          </a:stretch>
        </p:blipFill>
        <p:spPr>
          <a:xfrm>
            <a:off x="6472518" y="1505567"/>
            <a:ext cx="5723964" cy="3757219"/>
          </a:xfrm>
          <a:prstGeom prst="rect">
            <a:avLst/>
          </a:prstGeom>
        </p:spPr>
      </p:pic>
      <p:pic>
        <p:nvPicPr>
          <p:cNvPr id="4" name="Picture 5" descr="Text&#10;&#10;Description automatically generated">
            <a:extLst>
              <a:ext uri="{FF2B5EF4-FFF2-40B4-BE49-F238E27FC236}">
                <a16:creationId xmlns:a16="http://schemas.microsoft.com/office/drawing/2014/main" id="{1E159834-63A3-4D81-9385-805A75F877A8}"/>
              </a:ext>
            </a:extLst>
          </p:cNvPr>
          <p:cNvPicPr>
            <a:picLocks noChangeAspect="1"/>
          </p:cNvPicPr>
          <p:nvPr/>
        </p:nvPicPr>
        <p:blipFill>
          <a:blip r:embed="rId3"/>
          <a:stretch>
            <a:fillRect/>
          </a:stretch>
        </p:blipFill>
        <p:spPr>
          <a:xfrm>
            <a:off x="118533" y="4879964"/>
            <a:ext cx="5656729" cy="1977114"/>
          </a:xfrm>
          <a:prstGeom prst="rect">
            <a:avLst/>
          </a:prstGeom>
        </p:spPr>
      </p:pic>
    </p:spTree>
    <p:extLst>
      <p:ext uri="{BB962C8B-B14F-4D97-AF65-F5344CB8AC3E}">
        <p14:creationId xmlns:p14="http://schemas.microsoft.com/office/powerpoint/2010/main" val="26399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4" name="Picture 4">
            <a:extLst>
              <a:ext uri="{FF2B5EF4-FFF2-40B4-BE49-F238E27FC236}">
                <a16:creationId xmlns:a16="http://schemas.microsoft.com/office/drawing/2014/main" id="{7917C669-E33C-4079-ABA6-BB80A573B6BB}"/>
              </a:ext>
            </a:extLst>
          </p:cNvPr>
          <p:cNvPicPr>
            <a:picLocks noChangeAspect="1"/>
          </p:cNvPicPr>
          <p:nvPr/>
        </p:nvPicPr>
        <p:blipFill>
          <a:blip r:embed="rId2"/>
          <a:stretch>
            <a:fillRect/>
          </a:stretch>
        </p:blipFill>
        <p:spPr>
          <a:xfrm>
            <a:off x="0" y="-823"/>
            <a:ext cx="6575613" cy="3913247"/>
          </a:xfrm>
          <a:prstGeom prst="rect">
            <a:avLst/>
          </a:prstGeom>
        </p:spPr>
      </p:pic>
      <p:pic>
        <p:nvPicPr>
          <p:cNvPr id="5" name="Picture 5" descr="Chart, histogram&#10;&#10;Description automatically generated">
            <a:extLst>
              <a:ext uri="{FF2B5EF4-FFF2-40B4-BE49-F238E27FC236}">
                <a16:creationId xmlns:a16="http://schemas.microsoft.com/office/drawing/2014/main" id="{F07CB8F3-FD37-4ADD-B043-D3B84E8FF251}"/>
              </a:ext>
            </a:extLst>
          </p:cNvPr>
          <p:cNvPicPr>
            <a:picLocks noChangeAspect="1"/>
          </p:cNvPicPr>
          <p:nvPr/>
        </p:nvPicPr>
        <p:blipFill>
          <a:blip r:embed="rId3"/>
          <a:stretch>
            <a:fillRect/>
          </a:stretch>
        </p:blipFill>
        <p:spPr>
          <a:xfrm>
            <a:off x="5904006" y="3272443"/>
            <a:ext cx="6287992" cy="3589463"/>
          </a:xfrm>
          <a:prstGeom prst="rect">
            <a:avLst/>
          </a:prstGeom>
        </p:spPr>
      </p:pic>
    </p:spTree>
    <p:extLst>
      <p:ext uri="{BB962C8B-B14F-4D97-AF65-F5344CB8AC3E}">
        <p14:creationId xmlns:p14="http://schemas.microsoft.com/office/powerpoint/2010/main" val="52739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6146" name="Picture 2">
            <a:extLst>
              <a:ext uri="{FF2B5EF4-FFF2-40B4-BE49-F238E27FC236}">
                <a16:creationId xmlns:a16="http://schemas.microsoft.com/office/drawing/2014/main" id="{BE53C36F-EB26-407C-A623-233F387E66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9644" y="1277214"/>
            <a:ext cx="9717775" cy="48115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3AD044-434B-43F6-9DDF-E88BE334D342}"/>
              </a:ext>
            </a:extLst>
          </p:cNvPr>
          <p:cNvSpPr txBox="1"/>
          <p:nvPr/>
        </p:nvSpPr>
        <p:spPr>
          <a:xfrm>
            <a:off x="561656" y="384448"/>
            <a:ext cx="11170763" cy="800219"/>
          </a:xfrm>
          <a:prstGeom prst="rect">
            <a:avLst/>
          </a:prstGeom>
          <a:noFill/>
        </p:spPr>
        <p:txBody>
          <a:bodyPr wrap="square" rtlCol="0">
            <a:spAutoFit/>
          </a:bodyPr>
          <a:lstStyle/>
          <a:p>
            <a:pPr algn="ctr"/>
            <a:r>
              <a:rPr lang="en-US" sz="2800" b="1" i="0">
                <a:effectLst/>
                <a:latin typeface="Times New Roman" panose="02020603050405020304" pitchFamily="18" charset="0"/>
                <a:cs typeface="Times New Roman" panose="02020603050405020304" pitchFamily="18" charset="0"/>
              </a:rPr>
              <a:t>Comparison of ROC-AUC Curve amongst different ML models</a:t>
            </a:r>
          </a:p>
          <a:p>
            <a:endParaRPr lang="en-IN"/>
          </a:p>
        </p:txBody>
      </p:sp>
    </p:spTree>
    <p:extLst>
      <p:ext uri="{BB962C8B-B14F-4D97-AF65-F5344CB8AC3E}">
        <p14:creationId xmlns:p14="http://schemas.microsoft.com/office/powerpoint/2010/main" val="2793883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300278CE-1075-421D-8C5C-E7C1B7689184}"/>
              </a:ext>
            </a:extLst>
          </p:cNvPr>
          <p:cNvSpPr txBox="1"/>
          <p:nvPr/>
        </p:nvSpPr>
        <p:spPr>
          <a:xfrm>
            <a:off x="84666" y="787399"/>
            <a:ext cx="29633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Times New Roman"/>
              </a:rPr>
              <a:t>CONFUSION</a:t>
            </a:r>
          </a:p>
          <a:p>
            <a:pPr algn="ctr"/>
            <a:r>
              <a:rPr lang="en-US" sz="3600" b="1">
                <a:latin typeface="Times New Roman"/>
                <a:cs typeface="Times New Roman"/>
              </a:rPr>
              <a:t>MATRIX</a:t>
            </a:r>
          </a:p>
        </p:txBody>
      </p:sp>
      <p:sp>
        <p:nvSpPr>
          <p:cNvPr id="18" name="TextBox 17">
            <a:extLst>
              <a:ext uri="{FF2B5EF4-FFF2-40B4-BE49-F238E27FC236}">
                <a16:creationId xmlns:a16="http://schemas.microsoft.com/office/drawing/2014/main" id="{02A6E6A9-237F-495B-AFC1-8AF1F08C1DA5}"/>
              </a:ext>
            </a:extLst>
          </p:cNvPr>
          <p:cNvSpPr txBox="1"/>
          <p:nvPr/>
        </p:nvSpPr>
        <p:spPr>
          <a:xfrm>
            <a:off x="244475" y="219180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For Logistic Regression, SVM, Decision Tree and Random Forest Classifier</a:t>
            </a:r>
          </a:p>
        </p:txBody>
      </p:sp>
      <p:sp>
        <p:nvSpPr>
          <p:cNvPr id="2" name="TextBox 1">
            <a:extLst>
              <a:ext uri="{FF2B5EF4-FFF2-40B4-BE49-F238E27FC236}">
                <a16:creationId xmlns:a16="http://schemas.microsoft.com/office/drawing/2014/main" id="{EEFE6D89-2977-4C20-8BB5-80EF861DB250}"/>
              </a:ext>
            </a:extLst>
          </p:cNvPr>
          <p:cNvSpPr txBox="1"/>
          <p:nvPr/>
        </p:nvSpPr>
        <p:spPr>
          <a:xfrm>
            <a:off x="364067" y="53170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Chart, treemap chart&#10;&#10;Description automatically generated">
            <a:extLst>
              <a:ext uri="{FF2B5EF4-FFF2-40B4-BE49-F238E27FC236}">
                <a16:creationId xmlns:a16="http://schemas.microsoft.com/office/drawing/2014/main" id="{91CE4043-8644-4D9B-BAB7-76E85D32F5A9}"/>
              </a:ext>
            </a:extLst>
          </p:cNvPr>
          <p:cNvPicPr>
            <a:picLocks noChangeAspect="1"/>
          </p:cNvPicPr>
          <p:nvPr/>
        </p:nvPicPr>
        <p:blipFill>
          <a:blip r:embed="rId2"/>
          <a:stretch>
            <a:fillRect/>
          </a:stretch>
        </p:blipFill>
        <p:spPr>
          <a:xfrm>
            <a:off x="3377610" y="358065"/>
            <a:ext cx="3664688" cy="2969823"/>
          </a:xfrm>
          <a:prstGeom prst="rect">
            <a:avLst/>
          </a:prstGeom>
        </p:spPr>
      </p:pic>
      <p:pic>
        <p:nvPicPr>
          <p:cNvPr id="5" name="Picture 5" descr="Chart, treemap chart&#10;&#10;Description automatically generated">
            <a:extLst>
              <a:ext uri="{FF2B5EF4-FFF2-40B4-BE49-F238E27FC236}">
                <a16:creationId xmlns:a16="http://schemas.microsoft.com/office/drawing/2014/main" id="{5D6E3C4E-69DB-4D9A-8BC1-72B1B746D0C5}"/>
              </a:ext>
            </a:extLst>
          </p:cNvPr>
          <p:cNvPicPr>
            <a:picLocks noChangeAspect="1"/>
          </p:cNvPicPr>
          <p:nvPr/>
        </p:nvPicPr>
        <p:blipFill>
          <a:blip r:embed="rId3"/>
          <a:stretch>
            <a:fillRect/>
          </a:stretch>
        </p:blipFill>
        <p:spPr>
          <a:xfrm>
            <a:off x="7728098" y="322624"/>
            <a:ext cx="3708991" cy="3005264"/>
          </a:xfrm>
          <a:prstGeom prst="rect">
            <a:avLst/>
          </a:prstGeom>
        </p:spPr>
      </p:pic>
      <p:pic>
        <p:nvPicPr>
          <p:cNvPr id="6" name="Picture 18" descr="Chart, treemap chart&#10;&#10;Description automatically generated">
            <a:extLst>
              <a:ext uri="{FF2B5EF4-FFF2-40B4-BE49-F238E27FC236}">
                <a16:creationId xmlns:a16="http://schemas.microsoft.com/office/drawing/2014/main" id="{64D41750-56D1-4F2F-9DE9-C7D5C06CF4A5}"/>
              </a:ext>
            </a:extLst>
          </p:cNvPr>
          <p:cNvPicPr>
            <a:picLocks noChangeAspect="1"/>
          </p:cNvPicPr>
          <p:nvPr/>
        </p:nvPicPr>
        <p:blipFill>
          <a:blip r:embed="rId4"/>
          <a:stretch>
            <a:fillRect/>
          </a:stretch>
        </p:blipFill>
        <p:spPr>
          <a:xfrm>
            <a:off x="3342168" y="3583275"/>
            <a:ext cx="3744433" cy="3049568"/>
          </a:xfrm>
          <a:prstGeom prst="rect">
            <a:avLst/>
          </a:prstGeom>
        </p:spPr>
      </p:pic>
      <p:pic>
        <p:nvPicPr>
          <p:cNvPr id="4" name="Picture 6" descr="Chart, treemap chart&#10;&#10;Description automatically generated">
            <a:extLst>
              <a:ext uri="{FF2B5EF4-FFF2-40B4-BE49-F238E27FC236}">
                <a16:creationId xmlns:a16="http://schemas.microsoft.com/office/drawing/2014/main" id="{68DEF1B0-FFF1-4D55-A8EC-95F40F3E1B6D}"/>
              </a:ext>
            </a:extLst>
          </p:cNvPr>
          <p:cNvPicPr>
            <a:picLocks noChangeAspect="1"/>
          </p:cNvPicPr>
          <p:nvPr/>
        </p:nvPicPr>
        <p:blipFill>
          <a:blip r:embed="rId5"/>
          <a:stretch>
            <a:fillRect/>
          </a:stretch>
        </p:blipFill>
        <p:spPr>
          <a:xfrm>
            <a:off x="7721600" y="3586229"/>
            <a:ext cx="3725333" cy="3046810"/>
          </a:xfrm>
          <a:prstGeom prst="rect">
            <a:avLst/>
          </a:prstGeom>
        </p:spPr>
      </p:pic>
      <p:graphicFrame>
        <p:nvGraphicFramePr>
          <p:cNvPr id="7" name="Table 8">
            <a:extLst>
              <a:ext uri="{FF2B5EF4-FFF2-40B4-BE49-F238E27FC236}">
                <a16:creationId xmlns:a16="http://schemas.microsoft.com/office/drawing/2014/main" id="{1EB856FC-9575-4FD7-9DB3-75D5A265A6BA}"/>
              </a:ext>
            </a:extLst>
          </p:cNvPr>
          <p:cNvGraphicFramePr>
            <a:graphicFrameLocks noGrp="1"/>
          </p:cNvGraphicFramePr>
          <p:nvPr>
            <p:extLst>
              <p:ext uri="{D42A27DB-BD31-4B8C-83A1-F6EECF244321}">
                <p14:modId xmlns:p14="http://schemas.microsoft.com/office/powerpoint/2010/main" val="2693097936"/>
              </p:ext>
            </p:extLst>
          </p:nvPr>
        </p:nvGraphicFramePr>
        <p:xfrm>
          <a:off x="245533" y="3877733"/>
          <a:ext cx="2765518" cy="2286116"/>
        </p:xfrm>
        <a:graphic>
          <a:graphicData uri="http://schemas.openxmlformats.org/drawingml/2006/table">
            <a:tbl>
              <a:tblPr firstRow="1" bandRow="1">
                <a:tableStyleId>{5C22544A-7EE6-4342-B048-85BDC9FD1C3A}</a:tableStyleId>
              </a:tblPr>
              <a:tblGrid>
                <a:gridCol w="1424318">
                  <a:extLst>
                    <a:ext uri="{9D8B030D-6E8A-4147-A177-3AD203B41FA5}">
                      <a16:colId xmlns:a16="http://schemas.microsoft.com/office/drawing/2014/main" val="295184197"/>
                    </a:ext>
                  </a:extLst>
                </a:gridCol>
                <a:gridCol w="1341200">
                  <a:extLst>
                    <a:ext uri="{9D8B030D-6E8A-4147-A177-3AD203B41FA5}">
                      <a16:colId xmlns:a16="http://schemas.microsoft.com/office/drawing/2014/main" val="1041581565"/>
                    </a:ext>
                  </a:extLst>
                </a:gridCol>
              </a:tblGrid>
              <a:tr h="1059423">
                <a:tc>
                  <a:txBody>
                    <a:bodyPr/>
                    <a:lstStyle/>
                    <a:p>
                      <a:pPr algn="ctr"/>
                      <a:r>
                        <a:rPr lang="en-US" sz="1200" b="1" i="0" u="none" strike="noStrike" noProof="0">
                          <a:solidFill>
                            <a:schemeClr val="bg1"/>
                          </a:solidFill>
                          <a:latin typeface="Century Gothic"/>
                        </a:rPr>
                        <a:t>Actual edible  and Predicted edible</a:t>
                      </a:r>
                      <a:endParaRPr lang="en-US"/>
                    </a:p>
                    <a:p>
                      <a:pPr lvl="0" algn="ctr">
                        <a:buNone/>
                      </a:pPr>
                      <a:endParaRPr lang="en-US" sz="1200" b="1" i="0" u="none" strike="noStrike" noProof="0">
                        <a:solidFill>
                          <a:schemeClr val="bg1"/>
                        </a:solidFill>
                        <a:latin typeface="Century Gothic"/>
                      </a:endParaRPr>
                    </a:p>
                    <a:p>
                      <a:pPr lvl="0" algn="ctr">
                        <a:buNone/>
                      </a:pPr>
                      <a:r>
                        <a:rPr lang="en-US" sz="1200">
                          <a:solidFill>
                            <a:schemeClr val="bg1"/>
                          </a:solidFill>
                        </a:rPr>
                        <a:t>True Negative</a:t>
                      </a:r>
                    </a:p>
                  </a:txBody>
                  <a:tcPr/>
                </a:tc>
                <a:tc>
                  <a:txBody>
                    <a:bodyPr/>
                    <a:lstStyle/>
                    <a:p>
                      <a:pPr lvl="0" algn="ctr">
                        <a:buNone/>
                      </a:pPr>
                      <a:r>
                        <a:rPr lang="en-US" sz="1200" b="1" i="0" u="none" strike="noStrike" noProof="0">
                          <a:solidFill>
                            <a:schemeClr val="bg1"/>
                          </a:solidFill>
                          <a:latin typeface="Century Gothic"/>
                        </a:rPr>
                        <a:t>Actual edible and Predicted poisonous</a:t>
                      </a:r>
                    </a:p>
                    <a:p>
                      <a:pPr lvl="0" algn="ctr">
                        <a:buNone/>
                      </a:pPr>
                      <a:endParaRPr lang="en-US" sz="1200" b="1" i="0" u="none" strike="noStrike" noProof="0">
                        <a:solidFill>
                          <a:schemeClr val="bg1"/>
                        </a:solidFill>
                        <a:latin typeface="Century Gothic"/>
                      </a:endParaRPr>
                    </a:p>
                    <a:p>
                      <a:pPr lvl="0" algn="ctr">
                        <a:buNone/>
                      </a:pPr>
                      <a:r>
                        <a:rPr lang="en-US" sz="1200" b="1" i="0" u="none" strike="noStrike" noProof="0">
                          <a:solidFill>
                            <a:schemeClr val="bg1"/>
                          </a:solidFill>
                          <a:latin typeface="Century Gothic"/>
                        </a:rPr>
                        <a:t>False Positive</a:t>
                      </a:r>
                    </a:p>
                  </a:txBody>
                  <a:tcPr/>
                </a:tc>
                <a:extLst>
                  <a:ext uri="{0D108BD9-81ED-4DB2-BD59-A6C34878D82A}">
                    <a16:rowId xmlns:a16="http://schemas.microsoft.com/office/drawing/2014/main" val="966458592"/>
                  </a:ext>
                </a:extLst>
              </a:tr>
              <a:tr h="1226693">
                <a:tc>
                  <a:txBody>
                    <a:bodyPr/>
                    <a:lstStyle/>
                    <a:p>
                      <a:pPr lvl="0" algn="ctr">
                        <a:buNone/>
                      </a:pPr>
                      <a:r>
                        <a:rPr lang="en-US" sz="1200" b="1" i="0" u="none" strike="noStrike" noProof="0">
                          <a:solidFill>
                            <a:schemeClr val="bg1"/>
                          </a:solidFill>
                          <a:latin typeface="Century Gothic"/>
                        </a:rPr>
                        <a:t>Actual Poisonous and Predicted edible</a:t>
                      </a:r>
                    </a:p>
                    <a:p>
                      <a:pPr lvl="0" algn="ctr">
                        <a:buNone/>
                      </a:pPr>
                      <a:endParaRPr lang="en-US" sz="1200" b="1" i="0" u="none" strike="noStrike" noProof="0">
                        <a:solidFill>
                          <a:schemeClr val="bg1"/>
                        </a:solidFill>
                        <a:latin typeface="Century Gothic"/>
                      </a:endParaRPr>
                    </a:p>
                    <a:p>
                      <a:pPr lvl="0" algn="ctr">
                        <a:buNone/>
                      </a:pPr>
                      <a:r>
                        <a:rPr lang="en-US" sz="1200" b="1" i="0" u="none" strike="noStrike" noProof="0">
                          <a:solidFill>
                            <a:schemeClr val="bg1"/>
                          </a:solidFill>
                          <a:latin typeface="Century Gothic"/>
                        </a:rPr>
                        <a:t>False Negative</a:t>
                      </a:r>
                    </a:p>
                  </a:txBody>
                  <a:tcPr/>
                </a:tc>
                <a:tc>
                  <a:txBody>
                    <a:bodyPr/>
                    <a:lstStyle/>
                    <a:p>
                      <a:pPr lvl="0" algn="ctr">
                        <a:buNone/>
                      </a:pPr>
                      <a:r>
                        <a:rPr lang="en-US" sz="1200" b="1" i="0" u="none" strike="noStrike" noProof="0">
                          <a:solidFill>
                            <a:schemeClr val="bg1"/>
                          </a:solidFill>
                        </a:rPr>
                        <a:t>Actual poisonous and Predicted poisonous</a:t>
                      </a:r>
                      <a:endParaRPr lang="en-US"/>
                    </a:p>
                    <a:p>
                      <a:pPr lvl="0" algn="ctr">
                        <a:buNone/>
                      </a:pPr>
                      <a:endParaRPr lang="en-US" sz="1200" b="1" i="0" u="none" strike="noStrike" noProof="0">
                        <a:solidFill>
                          <a:schemeClr val="bg1"/>
                        </a:solidFill>
                      </a:endParaRPr>
                    </a:p>
                    <a:p>
                      <a:pPr lvl="0" algn="ctr">
                        <a:buNone/>
                      </a:pPr>
                      <a:r>
                        <a:rPr lang="en-US" sz="1200" b="1" i="0" u="none" strike="noStrike" noProof="0">
                          <a:solidFill>
                            <a:schemeClr val="bg1"/>
                          </a:solidFill>
                          <a:latin typeface="Century Gothic"/>
                        </a:rPr>
                        <a:t>True Positive</a:t>
                      </a:r>
                      <a:endParaRPr lang="en-US" sz="1200">
                        <a:solidFill>
                          <a:schemeClr val="bg1"/>
                        </a:solidFill>
                      </a:endParaRPr>
                    </a:p>
                  </a:txBody>
                  <a:tcPr/>
                </a:tc>
                <a:extLst>
                  <a:ext uri="{0D108BD9-81ED-4DB2-BD59-A6C34878D82A}">
                    <a16:rowId xmlns:a16="http://schemas.microsoft.com/office/drawing/2014/main" val="2932192487"/>
                  </a:ext>
                </a:extLst>
              </a:tr>
            </a:tbl>
          </a:graphicData>
        </a:graphic>
      </p:graphicFrame>
    </p:spTree>
    <p:extLst>
      <p:ext uri="{BB962C8B-B14F-4D97-AF65-F5344CB8AC3E}">
        <p14:creationId xmlns:p14="http://schemas.microsoft.com/office/powerpoint/2010/main" val="1153642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099D9048-5BB8-497D-8909-28A01AF21CF5}"/>
              </a:ext>
            </a:extLst>
          </p:cNvPr>
          <p:cNvSpPr txBox="1"/>
          <p:nvPr/>
        </p:nvSpPr>
        <p:spPr>
          <a:xfrm>
            <a:off x="408562" y="406623"/>
            <a:ext cx="3706238" cy="923330"/>
          </a:xfrm>
          <a:prstGeom prst="rect">
            <a:avLst/>
          </a:prstGeom>
          <a:noFill/>
        </p:spPr>
        <p:txBody>
          <a:bodyPr wrap="square" lIns="91440" tIns="45720" rIns="91440" bIns="45720" rtlCol="0" anchor="t">
            <a:spAutoFit/>
          </a:bodyPr>
          <a:lstStyle/>
          <a:p>
            <a:r>
              <a:rPr lang="en-IN" sz="5400" b="1">
                <a:latin typeface="Times New Roman"/>
                <a:cs typeface="Times New Roman"/>
              </a:rPr>
              <a:t>Conclusion</a:t>
            </a:r>
            <a:endParaRPr lang="en-IN" sz="4000" b="1">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9148204-08FF-459B-8042-6084991EE431}"/>
              </a:ext>
            </a:extLst>
          </p:cNvPr>
          <p:cNvSpPr txBox="1"/>
          <p:nvPr/>
        </p:nvSpPr>
        <p:spPr>
          <a:xfrm>
            <a:off x="408562" y="4157871"/>
            <a:ext cx="10769020" cy="2123658"/>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sz="2400" i="0">
                <a:effectLst/>
                <a:latin typeface="Times New Roman" panose="02020603050405020304" pitchFamily="18" charset="0"/>
                <a:cs typeface="Times New Roman" panose="02020603050405020304" pitchFamily="18" charset="0"/>
              </a:rPr>
              <a:t>We can see that the hyperparameter tuned Random Forest Classifier works best for Mushroom Classification</a:t>
            </a:r>
          </a:p>
          <a:p>
            <a:pPr marL="285750" indent="-285750" algn="just">
              <a:buFont typeface="Arial" panose="020B0604020202020204" pitchFamily="34" charset="0"/>
              <a:buChar char="•"/>
            </a:pPr>
            <a:r>
              <a:rPr lang="en-US" sz="2400">
                <a:latin typeface="Times New Roman"/>
                <a:cs typeface="Times New Roman"/>
              </a:rPr>
              <a:t>Future Scope will be to train a model with OpenCV and CNN's to provide real-time classification as an app to </a:t>
            </a:r>
            <a:r>
              <a:rPr lang="en-US" sz="2400" err="1">
                <a:latin typeface="Times New Roman"/>
                <a:cs typeface="Times New Roman"/>
              </a:rPr>
              <a:t>shrooming</a:t>
            </a:r>
            <a:r>
              <a:rPr lang="en-US" sz="2400">
                <a:latin typeface="Times New Roman"/>
                <a:cs typeface="Times New Roman"/>
              </a:rPr>
              <a:t> enthusiast </a:t>
            </a:r>
            <a:endParaRPr lang="en-US" sz="2400" i="0">
              <a:effectLst/>
              <a:latin typeface="Times New Roman" panose="02020603050405020304" pitchFamily="18" charset="0"/>
              <a:cs typeface="Times New Roman" panose="02020603050405020304" pitchFamily="18" charset="0"/>
            </a:endParaRPr>
          </a:p>
          <a:p>
            <a:pPr algn="l"/>
            <a:endParaRPr lang="en-US" b="1">
              <a:latin typeface="Times New Roman" panose="02020603050405020304" pitchFamily="18" charset="0"/>
              <a:cs typeface="Times New Roman" panose="02020603050405020304" pitchFamily="18" charset="0"/>
            </a:endParaRPr>
          </a:p>
          <a:p>
            <a:pPr algn="l"/>
            <a:endParaRPr lang="en-US" b="1" i="0">
              <a:effectLst/>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FB2C24B9-3D53-4CEA-9E6C-4CCCC65ACDB9}"/>
              </a:ext>
            </a:extLst>
          </p:cNvPr>
          <p:cNvPicPr>
            <a:picLocks noChangeAspect="1"/>
          </p:cNvPicPr>
          <p:nvPr/>
        </p:nvPicPr>
        <p:blipFill>
          <a:blip r:embed="rId2"/>
          <a:stretch>
            <a:fillRect/>
          </a:stretch>
        </p:blipFill>
        <p:spPr>
          <a:xfrm>
            <a:off x="2404544" y="1675044"/>
            <a:ext cx="6635440" cy="912812"/>
          </a:xfrm>
          <a:prstGeom prst="rect">
            <a:avLst/>
          </a:prstGeom>
        </p:spPr>
      </p:pic>
      <p:pic>
        <p:nvPicPr>
          <p:cNvPr id="4" name="Picture 4">
            <a:extLst>
              <a:ext uri="{FF2B5EF4-FFF2-40B4-BE49-F238E27FC236}">
                <a16:creationId xmlns:a16="http://schemas.microsoft.com/office/drawing/2014/main" id="{CC0FBCEE-6CCC-4976-9212-65A11D65F248}"/>
              </a:ext>
            </a:extLst>
          </p:cNvPr>
          <p:cNvPicPr>
            <a:picLocks noGrp="1" noChangeAspect="1"/>
          </p:cNvPicPr>
          <p:nvPr>
            <p:ph idx="1"/>
          </p:nvPr>
        </p:nvPicPr>
        <p:blipFill>
          <a:blip r:embed="rId3"/>
          <a:stretch>
            <a:fillRect/>
          </a:stretch>
        </p:blipFill>
        <p:spPr>
          <a:xfrm>
            <a:off x="2970741" y="2666471"/>
            <a:ext cx="5095875" cy="1228725"/>
          </a:xfrm>
        </p:spPr>
      </p:pic>
    </p:spTree>
    <p:extLst>
      <p:ext uri="{BB962C8B-B14F-4D97-AF65-F5344CB8AC3E}">
        <p14:creationId xmlns:p14="http://schemas.microsoft.com/office/powerpoint/2010/main" val="75515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0" name="Rectangle 29">
            <a:extLst>
              <a:ext uri="{FF2B5EF4-FFF2-40B4-BE49-F238E27FC236}">
                <a16:creationId xmlns:a16="http://schemas.microsoft.com/office/drawing/2014/main" id="{BDA3A76A-4B4C-456C-9E11-7C85352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56EE60-95E9-4CEB-BA55-A5213CB4C951}"/>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b="1"/>
              <a:t>Thank You</a:t>
            </a:r>
          </a:p>
        </p:txBody>
      </p:sp>
      <p:pic>
        <p:nvPicPr>
          <p:cNvPr id="5" name="Picture 4" descr="A picture containing text&#10;&#10;Description automatically generated">
            <a:extLst>
              <a:ext uri="{FF2B5EF4-FFF2-40B4-BE49-F238E27FC236}">
                <a16:creationId xmlns:a16="http://schemas.microsoft.com/office/drawing/2014/main" id="{EEF785DD-150F-4FF1-829B-7F2F9E77561D}"/>
              </a:ext>
            </a:extLst>
          </p:cNvPr>
          <p:cNvPicPr>
            <a:picLocks noChangeAspect="1"/>
          </p:cNvPicPr>
          <p:nvPr/>
        </p:nvPicPr>
        <p:blipFill rotWithShape="1">
          <a:blip r:embed="rId2">
            <a:extLst>
              <a:ext uri="{28A0092B-C50C-407E-A947-70E740481C1C}">
                <a14:useLocalDpi xmlns:a14="http://schemas.microsoft.com/office/drawing/2010/main" val="0"/>
              </a:ext>
            </a:extLst>
          </a:blip>
          <a:srcRect l="10830" r="13347" b="1"/>
          <a:stretch/>
        </p:blipFill>
        <p:spPr>
          <a:xfrm>
            <a:off x="633999" y="620721"/>
            <a:ext cx="4001315" cy="5277159"/>
          </a:xfrm>
          <a:custGeom>
            <a:avLst/>
            <a:gdLst/>
            <a:ahLst/>
            <a:cxnLst/>
            <a:rect l="l" t="t" r="r" b="b"/>
            <a:pathLst>
              <a:path w="3280141" h="4571999">
                <a:moveTo>
                  <a:pt x="344814" y="0"/>
                </a:moveTo>
                <a:lnTo>
                  <a:pt x="3280141" y="0"/>
                </a:lnTo>
                <a:lnTo>
                  <a:pt x="3280141" y="4172808"/>
                </a:lnTo>
                <a:lnTo>
                  <a:pt x="2880950" y="4571999"/>
                </a:lnTo>
                <a:lnTo>
                  <a:pt x="0" y="4571999"/>
                </a:lnTo>
                <a:lnTo>
                  <a:pt x="0" y="344814"/>
                </a:lnTo>
                <a:close/>
              </a:path>
            </a:pathLst>
          </a:custGeom>
          <a:ln w="15875">
            <a:solidFill>
              <a:schemeClr val="tx1">
                <a:alpha val="40000"/>
              </a:schemeClr>
            </a:solidFill>
          </a:ln>
          <a:effectLst>
            <a:innerShdw blurRad="57150" dist="38100" dir="14460000">
              <a:srgbClr val="000000">
                <a:alpha val="70000"/>
              </a:srgbClr>
            </a:innerShdw>
          </a:effectLst>
        </p:spPr>
      </p:pic>
      <p:grpSp>
        <p:nvGrpSpPr>
          <p:cNvPr id="32" name="Group 31">
            <a:extLst>
              <a:ext uri="{FF2B5EF4-FFF2-40B4-BE49-F238E27FC236}">
                <a16:creationId xmlns:a16="http://schemas.microsoft.com/office/drawing/2014/main" id="{DD4CBF5D-710D-4A8C-B442-E5D986747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3" name="Straight Connector 32">
              <a:extLst>
                <a:ext uri="{FF2B5EF4-FFF2-40B4-BE49-F238E27FC236}">
                  <a16:creationId xmlns:a16="http://schemas.microsoft.com/office/drawing/2014/main" id="{5D9ADFAC-F7DF-40A7-8F80-B7A92671EA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83F67D8-5F47-449F-990F-A3EAD3DDB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C5A41C4-4EA6-4CBD-A7CE-467A86B980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25FA7EA-F587-4CA2-8409-5BC791A45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DA58F87-0089-45DB-BDA9-0CF6C0ABD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395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descr="Diagram&#10;&#10;Description automatically generated">
            <a:extLst>
              <a:ext uri="{FF2B5EF4-FFF2-40B4-BE49-F238E27FC236}">
                <a16:creationId xmlns:a16="http://schemas.microsoft.com/office/drawing/2014/main" id="{37CAAD26-2445-4DE8-9ACA-CB9239D73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715" y="494336"/>
            <a:ext cx="9594436" cy="5165005"/>
          </a:xfrm>
          <a:prstGeom prst="rect">
            <a:avLst/>
          </a:prstGeom>
        </p:spPr>
      </p:pic>
      <p:sp>
        <p:nvSpPr>
          <p:cNvPr id="6" name="TextBox 5">
            <a:extLst>
              <a:ext uri="{FF2B5EF4-FFF2-40B4-BE49-F238E27FC236}">
                <a16:creationId xmlns:a16="http://schemas.microsoft.com/office/drawing/2014/main" id="{CA0A0E58-BDE1-4F48-9D0C-7EAEDDA57797}"/>
              </a:ext>
            </a:extLst>
          </p:cNvPr>
          <p:cNvSpPr txBox="1"/>
          <p:nvPr/>
        </p:nvSpPr>
        <p:spPr>
          <a:xfrm>
            <a:off x="3796748" y="5953539"/>
            <a:ext cx="4601817" cy="523220"/>
          </a:xfrm>
          <a:prstGeom prst="rect">
            <a:avLst/>
          </a:prstGeom>
          <a:noFill/>
        </p:spPr>
        <p:txBody>
          <a:bodyPr wrap="square" rtlCol="0">
            <a:spAutoFit/>
          </a:bodyPr>
          <a:lstStyle/>
          <a:p>
            <a:pPr algn="ctr"/>
            <a:r>
              <a:rPr lang="en-IN" sz="2800" b="1">
                <a:latin typeface="Times New Roman" panose="02020603050405020304" pitchFamily="18" charset="0"/>
                <a:cs typeface="Times New Roman" panose="02020603050405020304" pitchFamily="18" charset="0"/>
              </a:rPr>
              <a:t>Structure of Mushroom</a:t>
            </a:r>
          </a:p>
        </p:txBody>
      </p:sp>
    </p:spTree>
    <p:extLst>
      <p:ext uri="{BB962C8B-B14F-4D97-AF65-F5344CB8AC3E}">
        <p14:creationId xmlns:p14="http://schemas.microsoft.com/office/powerpoint/2010/main" val="135586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0CEAE198-3F5F-4929-855B-433C2E3B13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6544" y="1399252"/>
            <a:ext cx="5042917" cy="3559248"/>
          </a:xfrm>
          <a:prstGeom prst="rect">
            <a:avLst/>
          </a:prstGeom>
          <a:noFill/>
          <a:ln>
            <a:noFill/>
          </a:ln>
        </p:spPr>
      </p:pic>
      <p:pic>
        <p:nvPicPr>
          <p:cNvPr id="17" name="Picture 16">
            <a:extLst>
              <a:ext uri="{FF2B5EF4-FFF2-40B4-BE49-F238E27FC236}">
                <a16:creationId xmlns:a16="http://schemas.microsoft.com/office/drawing/2014/main" id="{B2292680-5122-4BD7-A258-08B57E1F06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647" y="1424653"/>
            <a:ext cx="4895615" cy="3559248"/>
          </a:xfrm>
          <a:prstGeom prst="rect">
            <a:avLst/>
          </a:prstGeom>
          <a:noFill/>
          <a:ln>
            <a:noFill/>
          </a:ln>
        </p:spPr>
      </p:pic>
      <p:sp>
        <p:nvSpPr>
          <p:cNvPr id="4" name="TextBox 3">
            <a:extLst>
              <a:ext uri="{FF2B5EF4-FFF2-40B4-BE49-F238E27FC236}">
                <a16:creationId xmlns:a16="http://schemas.microsoft.com/office/drawing/2014/main" id="{55B22E43-971B-40D9-ADD8-71EB43AEA886}"/>
              </a:ext>
            </a:extLst>
          </p:cNvPr>
          <p:cNvSpPr txBox="1"/>
          <p:nvPr/>
        </p:nvSpPr>
        <p:spPr>
          <a:xfrm>
            <a:off x="2017338" y="5185441"/>
            <a:ext cx="2531462" cy="369332"/>
          </a:xfrm>
          <a:prstGeom prst="rect">
            <a:avLst/>
          </a:prstGeom>
          <a:noFill/>
        </p:spPr>
        <p:txBody>
          <a:bodyPr wrap="none" rtlCol="0">
            <a:spAutoFit/>
          </a:bodyPr>
          <a:lstStyle/>
          <a:p>
            <a:r>
              <a:rPr lang="en-IN"/>
              <a:t>Types of Cap Shapes</a:t>
            </a:r>
          </a:p>
        </p:txBody>
      </p:sp>
      <p:sp>
        <p:nvSpPr>
          <p:cNvPr id="5" name="TextBox 4">
            <a:extLst>
              <a:ext uri="{FF2B5EF4-FFF2-40B4-BE49-F238E27FC236}">
                <a16:creationId xmlns:a16="http://schemas.microsoft.com/office/drawing/2014/main" id="{88F0B4F6-60FF-41A3-A56E-61B12A2C21FE}"/>
              </a:ext>
            </a:extLst>
          </p:cNvPr>
          <p:cNvSpPr txBox="1"/>
          <p:nvPr/>
        </p:nvSpPr>
        <p:spPr>
          <a:xfrm>
            <a:off x="7713180" y="5185441"/>
            <a:ext cx="2042547" cy="369332"/>
          </a:xfrm>
          <a:prstGeom prst="rect">
            <a:avLst/>
          </a:prstGeom>
          <a:noFill/>
        </p:spPr>
        <p:txBody>
          <a:bodyPr wrap="none" rtlCol="0">
            <a:spAutoFit/>
          </a:bodyPr>
          <a:lstStyle/>
          <a:p>
            <a:r>
              <a:rPr lang="en-IN"/>
              <a:t>Gill Attachments</a:t>
            </a:r>
          </a:p>
        </p:txBody>
      </p:sp>
    </p:spTree>
    <p:extLst>
      <p:ext uri="{BB962C8B-B14F-4D97-AF65-F5344CB8AC3E}">
        <p14:creationId xmlns:p14="http://schemas.microsoft.com/office/powerpoint/2010/main" val="17749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6F8B8B2F-BBDD-4EDC-A2F6-5B8D654676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202" y="619126"/>
            <a:ext cx="10557357" cy="1745720"/>
          </a:xfrm>
          <a:prstGeom prst="rect">
            <a:avLst/>
          </a:prstGeom>
          <a:noFill/>
          <a:ln>
            <a:noFill/>
          </a:ln>
        </p:spPr>
      </p:pic>
      <p:pic>
        <p:nvPicPr>
          <p:cNvPr id="17" name="Picture 16">
            <a:extLst>
              <a:ext uri="{FF2B5EF4-FFF2-40B4-BE49-F238E27FC236}">
                <a16:creationId xmlns:a16="http://schemas.microsoft.com/office/drawing/2014/main" id="{221F950C-FAD6-4431-8787-CDB0E521E5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6375" y="2988056"/>
            <a:ext cx="10554184" cy="3041120"/>
          </a:xfrm>
          <a:prstGeom prst="rect">
            <a:avLst/>
          </a:prstGeom>
          <a:noFill/>
          <a:ln>
            <a:noFill/>
          </a:ln>
        </p:spPr>
      </p:pic>
      <p:sp>
        <p:nvSpPr>
          <p:cNvPr id="4" name="TextBox 3">
            <a:extLst>
              <a:ext uri="{FF2B5EF4-FFF2-40B4-BE49-F238E27FC236}">
                <a16:creationId xmlns:a16="http://schemas.microsoft.com/office/drawing/2014/main" id="{91CB7DC9-568F-4CE5-998C-7888E27AA1AA}"/>
              </a:ext>
            </a:extLst>
          </p:cNvPr>
          <p:cNvSpPr txBox="1"/>
          <p:nvPr/>
        </p:nvSpPr>
        <p:spPr>
          <a:xfrm>
            <a:off x="4340282" y="2475152"/>
            <a:ext cx="3243196" cy="369332"/>
          </a:xfrm>
          <a:prstGeom prst="rect">
            <a:avLst/>
          </a:prstGeom>
          <a:noFill/>
        </p:spPr>
        <p:txBody>
          <a:bodyPr wrap="none" rtlCol="0">
            <a:spAutoFit/>
          </a:bodyPr>
          <a:lstStyle/>
          <a:p>
            <a:r>
              <a:rPr lang="en-IN"/>
              <a:t>Type of Mushroom Surfaces</a:t>
            </a:r>
          </a:p>
        </p:txBody>
      </p:sp>
    </p:spTree>
    <p:extLst>
      <p:ext uri="{BB962C8B-B14F-4D97-AF65-F5344CB8AC3E}">
        <p14:creationId xmlns:p14="http://schemas.microsoft.com/office/powerpoint/2010/main" val="71663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D727F9-EF78-4532-90CE-CCC9B90E8346}"/>
              </a:ext>
            </a:extLst>
          </p:cNvPr>
          <p:cNvSpPr>
            <a:spLocks noGrp="1"/>
          </p:cNvSpPr>
          <p:nvPr>
            <p:ph type="title"/>
          </p:nvPr>
        </p:nvSpPr>
        <p:spPr>
          <a:xfrm>
            <a:off x="645725" y="426902"/>
            <a:ext cx="8420877" cy="774283"/>
          </a:xfrm>
        </p:spPr>
        <p:txBody>
          <a:bodyPr vert="horz" lIns="91440" tIns="45720" rIns="91440" bIns="45720" rtlCol="0" anchor="b">
            <a:normAutofit fontScale="90000"/>
          </a:bodyPr>
          <a:lstStyle/>
          <a:p>
            <a:r>
              <a:rPr lang="en-US" sz="4800"/>
              <a:t>Dataset Description</a:t>
            </a:r>
          </a:p>
        </p:txBody>
      </p:sp>
      <p:sp>
        <p:nvSpPr>
          <p:cNvPr id="4" name="TextBox 3">
            <a:extLst>
              <a:ext uri="{FF2B5EF4-FFF2-40B4-BE49-F238E27FC236}">
                <a16:creationId xmlns:a16="http://schemas.microsoft.com/office/drawing/2014/main" id="{ED334DBB-D2E2-4341-984D-B018571C9BF7}"/>
              </a:ext>
            </a:extLst>
          </p:cNvPr>
          <p:cNvSpPr txBox="1"/>
          <p:nvPr/>
        </p:nvSpPr>
        <p:spPr>
          <a:xfrm>
            <a:off x="439034" y="1420238"/>
            <a:ext cx="4066977" cy="4770537"/>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200" b="0" i="0">
                <a:effectLst/>
                <a:latin typeface="Times New Roman" panose="02020603050405020304" pitchFamily="18" charset="0"/>
                <a:cs typeface="Times New Roman" panose="02020603050405020304" pitchFamily="18" charset="0"/>
              </a:rPr>
              <a:t>The </a:t>
            </a:r>
            <a:r>
              <a:rPr lang="en-US" sz="2200">
                <a:latin typeface="Times New Roman" panose="02020603050405020304" pitchFamily="18" charset="0"/>
                <a:cs typeface="Times New Roman" panose="02020603050405020304" pitchFamily="18" charset="0"/>
              </a:rPr>
              <a:t>mushroom dataset</a:t>
            </a:r>
            <a:r>
              <a:rPr lang="en-US" sz="2200" b="0" i="0">
                <a:effectLst/>
                <a:latin typeface="Times New Roman" panose="02020603050405020304" pitchFamily="18" charset="0"/>
                <a:cs typeface="Times New Roman" panose="02020603050405020304" pitchFamily="18" charset="0"/>
              </a:rPr>
              <a:t> includes descriptions of hypothetical samples corresponding to 23 species.</a:t>
            </a:r>
            <a:endParaRPr lang="en-US"/>
          </a:p>
          <a:p>
            <a:pPr marL="285750" indent="-285750" algn="just">
              <a:buFont typeface="Arial" panose="020B0604020202020204" pitchFamily="34" charset="0"/>
              <a:buChar char="•"/>
            </a:pPr>
            <a:r>
              <a:rPr lang="en-US" sz="2200">
                <a:latin typeface="Times New Roman"/>
                <a:cs typeface="Times New Roman"/>
              </a:rPr>
              <a:t> </a:t>
            </a:r>
            <a:r>
              <a:rPr lang="en-US" sz="2200" b="0" i="0">
                <a:effectLst/>
                <a:latin typeface="Times New Roman"/>
                <a:cs typeface="Times New Roman"/>
              </a:rPr>
              <a:t>Each species is identified as definitely </a:t>
            </a:r>
            <a:r>
              <a:rPr lang="en-US" sz="2200" b="0" i="1">
                <a:effectLst/>
                <a:latin typeface="Times New Roman"/>
                <a:cs typeface="Times New Roman"/>
              </a:rPr>
              <a:t>edible, </a:t>
            </a:r>
            <a:r>
              <a:rPr lang="en-US" sz="2200" b="0">
                <a:effectLst/>
                <a:latin typeface="Times New Roman"/>
                <a:cs typeface="Times New Roman"/>
              </a:rPr>
              <a:t>definitely </a:t>
            </a:r>
            <a:r>
              <a:rPr lang="en-US" sz="2200" b="0" i="1">
                <a:effectLst/>
                <a:latin typeface="Times New Roman"/>
                <a:cs typeface="Times New Roman"/>
              </a:rPr>
              <a:t>poisonous.</a:t>
            </a:r>
          </a:p>
          <a:p>
            <a:pPr marL="285750" indent="-285750" algn="just">
              <a:buFont typeface="Arial" panose="020B0604020202020204" pitchFamily="34" charset="0"/>
              <a:buChar char="•"/>
            </a:pPr>
            <a:r>
              <a:rPr lang="en-US" sz="2200" b="0" i="0">
                <a:effectLst/>
                <a:latin typeface="Times New Roman" panose="02020603050405020304" pitchFamily="18" charset="0"/>
                <a:cs typeface="Times New Roman" panose="02020603050405020304" pitchFamily="18" charset="0"/>
              </a:rPr>
              <a:t>Hence, the task given is a binary classification problem whereby, given the features of mushrooms, we are to classify the mushrooms into </a:t>
            </a:r>
            <a:r>
              <a:rPr lang="en-US" sz="2200" b="1" i="0">
                <a:effectLst/>
                <a:latin typeface="Times New Roman" panose="02020603050405020304" pitchFamily="18" charset="0"/>
                <a:cs typeface="Times New Roman" panose="02020603050405020304" pitchFamily="18" charset="0"/>
              </a:rPr>
              <a:t>p=Poisonous</a:t>
            </a:r>
            <a:r>
              <a:rPr lang="en-US" sz="2200" b="0" i="0">
                <a:effectLst/>
                <a:latin typeface="Times New Roman" panose="02020603050405020304" pitchFamily="18" charset="0"/>
                <a:cs typeface="Times New Roman" panose="02020603050405020304" pitchFamily="18" charset="0"/>
              </a:rPr>
              <a:t> or </a:t>
            </a:r>
            <a:r>
              <a:rPr lang="en-US" sz="2200" b="1" i="0">
                <a:effectLst/>
                <a:latin typeface="Times New Roman" panose="02020603050405020304" pitchFamily="18" charset="0"/>
                <a:cs typeface="Times New Roman" panose="02020603050405020304" pitchFamily="18" charset="0"/>
              </a:rPr>
              <a:t>e=edible</a:t>
            </a:r>
            <a:r>
              <a:rPr lang="en-US" sz="2200" b="0" i="0">
                <a:effectLst/>
                <a:latin typeface="Times New Roman" panose="02020603050405020304" pitchFamily="18" charset="0"/>
                <a:cs typeface="Times New Roman" panose="02020603050405020304" pitchFamily="18" charset="0"/>
              </a:rPr>
              <a:t>.</a:t>
            </a:r>
          </a:p>
          <a:p>
            <a:endParaRPr lang="en-IN"/>
          </a:p>
        </p:txBody>
      </p:sp>
      <p:pic>
        <p:nvPicPr>
          <p:cNvPr id="7" name="Picture 6">
            <a:extLst>
              <a:ext uri="{FF2B5EF4-FFF2-40B4-BE49-F238E27FC236}">
                <a16:creationId xmlns:a16="http://schemas.microsoft.com/office/drawing/2014/main" id="{D086E7BC-64A0-4850-92F6-209B2E69B161}"/>
              </a:ext>
            </a:extLst>
          </p:cNvPr>
          <p:cNvPicPr>
            <a:picLocks noChangeAspect="1"/>
          </p:cNvPicPr>
          <p:nvPr/>
        </p:nvPicPr>
        <p:blipFill>
          <a:blip r:embed="rId2"/>
          <a:stretch>
            <a:fillRect/>
          </a:stretch>
        </p:blipFill>
        <p:spPr>
          <a:xfrm>
            <a:off x="5135773" y="1239286"/>
            <a:ext cx="6326629" cy="5275814"/>
          </a:xfrm>
          <a:prstGeom prst="rect">
            <a:avLst/>
          </a:prstGeom>
        </p:spPr>
      </p:pic>
    </p:spTree>
    <p:extLst>
      <p:ext uri="{BB962C8B-B14F-4D97-AF65-F5344CB8AC3E}">
        <p14:creationId xmlns:p14="http://schemas.microsoft.com/office/powerpoint/2010/main" val="289760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59E01DDA-1F9B-4D79-BFA7-5E6335162CDE}"/>
              </a:ext>
            </a:extLst>
          </p:cNvPr>
          <p:cNvSpPr>
            <a:spLocks noGrp="1"/>
          </p:cNvSpPr>
          <p:nvPr>
            <p:ph idx="1"/>
          </p:nvPr>
        </p:nvSpPr>
        <p:spPr>
          <a:xfrm>
            <a:off x="392315" y="61248"/>
            <a:ext cx="5005633" cy="1357460"/>
          </a:xfrm>
        </p:spPr>
        <p:txBody>
          <a:bodyPr>
            <a:noAutofit/>
          </a:bodyPr>
          <a:lstStyle/>
          <a:p>
            <a:pPr algn="l"/>
            <a:r>
              <a:rPr lang="en-US" sz="1600" b="0" i="0" u="none" strike="noStrike" baseline="0">
                <a:solidFill>
                  <a:schemeClr val="tx1"/>
                </a:solidFill>
                <a:latin typeface="Times New Roman"/>
                <a:cs typeface="Times New Roman"/>
              </a:rPr>
              <a:t>This dataset contains 22 attributes with 8124 instances of mushrooms. Figure below gives the attribute </a:t>
            </a:r>
            <a:r>
              <a:rPr lang="en-US" sz="1600" err="1">
                <a:solidFill>
                  <a:schemeClr val="tx1"/>
                </a:solidFill>
                <a:latin typeface="Times New Roman"/>
                <a:cs typeface="Times New Roman"/>
              </a:rPr>
              <a:t>i</a:t>
            </a:r>
            <a:r>
              <a:rPr lang="en-IN" sz="1600" b="0" i="0" u="none" strike="noStrike" baseline="0" err="1">
                <a:solidFill>
                  <a:schemeClr val="tx1"/>
                </a:solidFill>
                <a:latin typeface="Times New Roman"/>
                <a:cs typeface="Times New Roman"/>
              </a:rPr>
              <a:t>nformation</a:t>
            </a:r>
            <a:r>
              <a:rPr lang="en-IN" sz="1600" b="0" i="0" u="none" strike="noStrike" baseline="0">
                <a:solidFill>
                  <a:schemeClr val="tx1"/>
                </a:solidFill>
                <a:latin typeface="Times New Roman"/>
                <a:cs typeface="Times New Roman"/>
              </a:rPr>
              <a:t> of the dataset.</a:t>
            </a:r>
          </a:p>
        </p:txBody>
      </p:sp>
      <p:pic>
        <p:nvPicPr>
          <p:cNvPr id="5" name="Picture 4">
            <a:extLst>
              <a:ext uri="{FF2B5EF4-FFF2-40B4-BE49-F238E27FC236}">
                <a16:creationId xmlns:a16="http://schemas.microsoft.com/office/drawing/2014/main" id="{73E0A342-1A9C-413C-B2C4-333BF054BA4F}"/>
              </a:ext>
            </a:extLst>
          </p:cNvPr>
          <p:cNvPicPr>
            <a:picLocks noChangeAspect="1"/>
          </p:cNvPicPr>
          <p:nvPr/>
        </p:nvPicPr>
        <p:blipFill>
          <a:blip r:embed="rId2"/>
          <a:stretch>
            <a:fillRect/>
          </a:stretch>
        </p:blipFill>
        <p:spPr>
          <a:xfrm>
            <a:off x="698553" y="1291364"/>
            <a:ext cx="4393155" cy="5425152"/>
          </a:xfrm>
          <a:prstGeom prst="rect">
            <a:avLst/>
          </a:prstGeom>
        </p:spPr>
      </p:pic>
      <p:pic>
        <p:nvPicPr>
          <p:cNvPr id="7" name="Picture 6">
            <a:extLst>
              <a:ext uri="{FF2B5EF4-FFF2-40B4-BE49-F238E27FC236}">
                <a16:creationId xmlns:a16="http://schemas.microsoft.com/office/drawing/2014/main" id="{01111D9D-581F-486B-8D1A-41FF3D94E868}"/>
              </a:ext>
            </a:extLst>
          </p:cNvPr>
          <p:cNvPicPr>
            <a:picLocks noChangeAspect="1"/>
          </p:cNvPicPr>
          <p:nvPr/>
        </p:nvPicPr>
        <p:blipFill>
          <a:blip r:embed="rId3"/>
          <a:stretch>
            <a:fillRect/>
          </a:stretch>
        </p:blipFill>
        <p:spPr>
          <a:xfrm>
            <a:off x="7078119" y="1291364"/>
            <a:ext cx="2520959" cy="5378044"/>
          </a:xfrm>
          <a:prstGeom prst="rect">
            <a:avLst/>
          </a:prstGeom>
        </p:spPr>
      </p:pic>
      <p:sp>
        <p:nvSpPr>
          <p:cNvPr id="9" name="TextBox 8">
            <a:extLst>
              <a:ext uri="{FF2B5EF4-FFF2-40B4-BE49-F238E27FC236}">
                <a16:creationId xmlns:a16="http://schemas.microsoft.com/office/drawing/2014/main" id="{8E7D72B6-3B66-49ED-8734-9DFF2D50C10D}"/>
              </a:ext>
            </a:extLst>
          </p:cNvPr>
          <p:cNvSpPr txBox="1"/>
          <p:nvPr/>
        </p:nvSpPr>
        <p:spPr>
          <a:xfrm>
            <a:off x="6943740" y="322517"/>
            <a:ext cx="2789716"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Absence of null values in the dataset </a:t>
            </a:r>
          </a:p>
        </p:txBody>
      </p:sp>
    </p:spTree>
    <p:extLst>
      <p:ext uri="{BB962C8B-B14F-4D97-AF65-F5344CB8AC3E}">
        <p14:creationId xmlns:p14="http://schemas.microsoft.com/office/powerpoint/2010/main" val="102570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1027-196A-428C-B350-7148FFC8F632}"/>
              </a:ext>
            </a:extLst>
          </p:cNvPr>
          <p:cNvSpPr>
            <a:spLocks noGrp="1"/>
          </p:cNvSpPr>
          <p:nvPr>
            <p:ph type="title"/>
          </p:nvPr>
        </p:nvSpPr>
        <p:spPr>
          <a:xfrm>
            <a:off x="580516" y="575036"/>
            <a:ext cx="10137759" cy="1233862"/>
          </a:xfrm>
        </p:spPr>
        <p:txBody>
          <a:bodyPr>
            <a:normAutofit/>
          </a:bodyPr>
          <a:lstStyle/>
          <a:p>
            <a:r>
              <a:rPr lang="en-US" sz="4400">
                <a:latin typeface="Times New Roman"/>
                <a:cs typeface="Times New Roman"/>
              </a:rPr>
              <a:t>DATA DESCRIPTION (CONTD.)</a:t>
            </a:r>
          </a:p>
        </p:txBody>
      </p:sp>
      <p:pic>
        <p:nvPicPr>
          <p:cNvPr id="3" name="Picture 3" descr="Chart, bar chart&#10;&#10;Description automatically generated">
            <a:extLst>
              <a:ext uri="{FF2B5EF4-FFF2-40B4-BE49-F238E27FC236}">
                <a16:creationId xmlns:a16="http://schemas.microsoft.com/office/drawing/2014/main" id="{FEF2CF81-434F-4353-9F0E-19D160FE2EA8}"/>
              </a:ext>
            </a:extLst>
          </p:cNvPr>
          <p:cNvPicPr>
            <a:picLocks noChangeAspect="1"/>
          </p:cNvPicPr>
          <p:nvPr/>
        </p:nvPicPr>
        <p:blipFill>
          <a:blip r:embed="rId2"/>
          <a:stretch>
            <a:fillRect/>
          </a:stretch>
        </p:blipFill>
        <p:spPr>
          <a:xfrm>
            <a:off x="259976" y="4195152"/>
            <a:ext cx="2743200" cy="2333477"/>
          </a:xfrm>
          <a:prstGeom prst="rect">
            <a:avLst/>
          </a:prstGeom>
        </p:spPr>
      </p:pic>
      <p:sp>
        <p:nvSpPr>
          <p:cNvPr id="6" name="TextBox 5">
            <a:extLst>
              <a:ext uri="{FF2B5EF4-FFF2-40B4-BE49-F238E27FC236}">
                <a16:creationId xmlns:a16="http://schemas.microsoft.com/office/drawing/2014/main" id="{12A734AE-D1C0-4B66-A858-323193E31EE6}"/>
              </a:ext>
            </a:extLst>
          </p:cNvPr>
          <p:cNvSpPr txBox="1"/>
          <p:nvPr/>
        </p:nvSpPr>
        <p:spPr>
          <a:xfrm>
            <a:off x="258855" y="2018179"/>
            <a:ext cx="28888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As we can see from the plot, our data is balanced. Therefore, we do not need to think about oversampling/undersampling data or use SMOTE.</a:t>
            </a:r>
          </a:p>
        </p:txBody>
      </p:sp>
      <p:sp>
        <p:nvSpPr>
          <p:cNvPr id="7" name="TextBox 6">
            <a:extLst>
              <a:ext uri="{FF2B5EF4-FFF2-40B4-BE49-F238E27FC236}">
                <a16:creationId xmlns:a16="http://schemas.microsoft.com/office/drawing/2014/main" id="{CF077DFA-3A0C-481E-86F5-90A138E79A5E}"/>
              </a:ext>
            </a:extLst>
          </p:cNvPr>
          <p:cNvSpPr txBox="1"/>
          <p:nvPr/>
        </p:nvSpPr>
        <p:spPr>
          <a:xfrm>
            <a:off x="3920378" y="21386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entury Gothic" panose="020B0502020202020204"/>
            </a:endParaRPr>
          </a:p>
        </p:txBody>
      </p:sp>
      <p:sp>
        <p:nvSpPr>
          <p:cNvPr id="8" name="TextBox 7">
            <a:extLst>
              <a:ext uri="{FF2B5EF4-FFF2-40B4-BE49-F238E27FC236}">
                <a16:creationId xmlns:a16="http://schemas.microsoft.com/office/drawing/2014/main" id="{C7B94BE3-1939-42F7-A925-75DB393BEE3C}"/>
              </a:ext>
            </a:extLst>
          </p:cNvPr>
          <p:cNvSpPr txBox="1"/>
          <p:nvPr/>
        </p:nvSpPr>
        <p:spPr>
          <a:xfrm>
            <a:off x="4545106" y="2068606"/>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There are no outliers in our data as all of our features are categories and we would one hot encode them later.</a:t>
            </a:r>
          </a:p>
        </p:txBody>
      </p:sp>
      <p:sp>
        <p:nvSpPr>
          <p:cNvPr id="9" name="TextBox 8">
            <a:extLst>
              <a:ext uri="{FF2B5EF4-FFF2-40B4-BE49-F238E27FC236}">
                <a16:creationId xmlns:a16="http://schemas.microsoft.com/office/drawing/2014/main" id="{2D1E4A7E-8F04-499F-BA7F-2A0E957A692B}"/>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11F89CE7-4407-47AF-A457-E92EE3754900}"/>
              </a:ext>
            </a:extLst>
          </p:cNvPr>
          <p:cNvSpPr txBox="1"/>
          <p:nvPr/>
        </p:nvSpPr>
        <p:spPr>
          <a:xfrm>
            <a:off x="8069356" y="201817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We do not have any duplicate rows/columns in our data.</a:t>
            </a:r>
          </a:p>
        </p:txBody>
      </p:sp>
      <p:pic>
        <p:nvPicPr>
          <p:cNvPr id="11" name="Picture 11" descr="Graphical user interface, application&#10;&#10;Description automatically generated">
            <a:extLst>
              <a:ext uri="{FF2B5EF4-FFF2-40B4-BE49-F238E27FC236}">
                <a16:creationId xmlns:a16="http://schemas.microsoft.com/office/drawing/2014/main" id="{B2CDED63-A51B-42AD-B0E9-F533B23B8D3C}"/>
              </a:ext>
            </a:extLst>
          </p:cNvPr>
          <p:cNvPicPr>
            <a:picLocks noChangeAspect="1"/>
          </p:cNvPicPr>
          <p:nvPr/>
        </p:nvPicPr>
        <p:blipFill>
          <a:blip r:embed="rId3"/>
          <a:stretch>
            <a:fillRect/>
          </a:stretch>
        </p:blipFill>
        <p:spPr>
          <a:xfrm>
            <a:off x="7615518" y="4200156"/>
            <a:ext cx="3897405" cy="922982"/>
          </a:xfrm>
          <a:prstGeom prst="rect">
            <a:avLst/>
          </a:prstGeom>
        </p:spPr>
      </p:pic>
    </p:spTree>
    <p:extLst>
      <p:ext uri="{BB962C8B-B14F-4D97-AF65-F5344CB8AC3E}">
        <p14:creationId xmlns:p14="http://schemas.microsoft.com/office/powerpoint/2010/main" val="312178775"/>
      </p:ext>
    </p:extLst>
  </p:cSld>
  <p:clrMapOvr>
    <a:masterClrMapping/>
  </p:clrMapOvr>
</p:sld>
</file>

<file path=ppt/theme/theme1.xml><?xml version="1.0" encoding="utf-8"?>
<a:theme xmlns:a="http://schemas.openxmlformats.org/drawingml/2006/main" name="Slic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5B3B8BB1065D45A5E2AC14994FB3A0" ma:contentTypeVersion="8" ma:contentTypeDescription="Create a new document." ma:contentTypeScope="" ma:versionID="66799ec9420b933efbacc77bbd2bf928">
  <xsd:schema xmlns:xsd="http://www.w3.org/2001/XMLSchema" xmlns:xs="http://www.w3.org/2001/XMLSchema" xmlns:p="http://schemas.microsoft.com/office/2006/metadata/properties" xmlns:ns2="cf617904-af75-43e4-9577-dd25646cdb4f" targetNamespace="http://schemas.microsoft.com/office/2006/metadata/properties" ma:root="true" ma:fieldsID="2c48ae756162d699cc7c91da27d37367" ns2:_="">
    <xsd:import namespace="cf617904-af75-43e4-9577-dd25646cdb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17904-af75-43e4-9577-dd25646cdb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AF00E4-8F8F-4C2E-939E-C2960F441124}">
  <ds:schemaRefs>
    <ds:schemaRef ds:uri="cf617904-af75-43e4-9577-dd25646cdb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30BFB7-737B-42FA-9771-CD6E3BF5AA2D}">
  <ds:schemaRefs>
    <ds:schemaRef ds:uri="http://schemas.microsoft.com/sharepoint/v3/contenttype/forms"/>
  </ds:schemaRefs>
</ds:datastoreItem>
</file>

<file path=customXml/itemProps3.xml><?xml version="1.0" encoding="utf-8"?>
<ds:datastoreItem xmlns:ds="http://schemas.openxmlformats.org/officeDocument/2006/customXml" ds:itemID="{1F4EBC5D-8A64-4CC8-8ABC-D7F410E65A2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Slice</Template>
  <Application>Microsoft Office PowerPoint</Application>
  <PresentationFormat>Widescreen</PresentationFormat>
  <Slides>37</Slides>
  <Notes>1</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Slice</vt:lpstr>
      <vt:lpstr>Mushroom Classification</vt:lpstr>
      <vt:lpstr>Content</vt:lpstr>
      <vt:lpstr>Problem statement</vt:lpstr>
      <vt:lpstr>PowerPoint Presentation</vt:lpstr>
      <vt:lpstr>PowerPoint Presentation</vt:lpstr>
      <vt:lpstr>PowerPoint Presentation</vt:lpstr>
      <vt:lpstr>Dataset Description</vt:lpstr>
      <vt:lpstr>PowerPoint Presentation</vt:lpstr>
      <vt:lpstr>DATA DESCRIPTION (CONTD.)</vt:lpstr>
      <vt:lpstr>Why Feature ‘Veil-type was dropped ?</vt:lpstr>
      <vt:lpstr>Exploratory Data Analysis</vt:lpstr>
      <vt:lpstr>SUBPLOTS</vt:lpstr>
      <vt:lpstr>PowerPoint Presentation</vt:lpstr>
      <vt:lpstr>PowerPoint Presentation</vt:lpstr>
      <vt:lpstr>Data Preprocessing</vt:lpstr>
      <vt:lpstr>PowerPoint Presentation</vt:lpstr>
      <vt:lpstr>HEATMAP with 95 features</vt:lpstr>
      <vt:lpstr>PowerPoint Presentation</vt:lpstr>
      <vt:lpstr>Data splitting</vt:lpstr>
      <vt:lpstr>Feature SCALING</vt:lpstr>
      <vt:lpstr>Principal component analysis</vt:lpstr>
      <vt:lpstr>PRINCIPAL COMPONENT ANALYSIS (Contd.)</vt:lpstr>
      <vt:lpstr>Classification Modelling</vt:lpstr>
      <vt:lpstr>PowerPoint Presentation</vt:lpstr>
      <vt:lpstr>Logistic Regression</vt:lpstr>
      <vt:lpstr>PowerPoint Presentation</vt:lpstr>
      <vt:lpstr>Support Vector (SVC) Classification Model</vt:lpstr>
      <vt:lpstr>PowerPoint Presentation</vt:lpstr>
      <vt:lpstr>Decision Tree Classification Model</vt:lpstr>
      <vt:lpstr>PowerPoint Presentation</vt:lpstr>
      <vt:lpstr>Random Forest Classification Model</vt:lpstr>
      <vt:lpstr>WHY RANDOMIZED SEARCH?</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 Classification</dc:title>
  <dc:creator>Rishab Mahajan</dc:creator>
  <cp:revision>1</cp:revision>
  <dcterms:created xsi:type="dcterms:W3CDTF">2021-09-29T19:58:22Z</dcterms:created>
  <dcterms:modified xsi:type="dcterms:W3CDTF">2021-10-05T18:00:44Z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0x010100475B3B8BB1065D45A5E2AC14994FB3A0</vt:lpwstr>
  </property>
</Properties>
</file>